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60" r:id="rId2"/>
  </p:sldIdLst>
  <p:sldSz cx="32399288" cy="43200638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604" userDrawn="1">
          <p15:clr>
            <a:srgbClr val="A4A3A4"/>
          </p15:clr>
        </p15:guide>
        <p15:guide id="2" pos="10202" userDrawn="1">
          <p15:clr>
            <a:srgbClr val="A4A3A4"/>
          </p15:clr>
        </p15:guide>
        <p15:guide id="3" orient="horz" pos="13605" userDrawn="1">
          <p15:clr>
            <a:srgbClr val="A4A3A4"/>
          </p15:clr>
        </p15:guide>
        <p15:guide id="4" pos="10203" userDrawn="1">
          <p15:clr>
            <a:srgbClr val="A4A3A4"/>
          </p15:clr>
        </p15:guide>
        <p15:guide id="5" orient="horz" pos="13606" userDrawn="1">
          <p15:clr>
            <a:srgbClr val="A4A3A4"/>
          </p15:clr>
        </p15:guide>
        <p15:guide id="6" pos="1020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A929C"/>
    <a:srgbClr val="FF8000"/>
    <a:srgbClr val="D06800"/>
    <a:srgbClr val="FF0000"/>
    <a:srgbClr val="F73C09"/>
    <a:srgbClr val="5F838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479" autoAdjust="0"/>
    <p:restoredTop sz="94660"/>
  </p:normalViewPr>
  <p:slideViewPr>
    <p:cSldViewPr snapToGrid="0">
      <p:cViewPr>
        <p:scale>
          <a:sx n="33" d="100"/>
          <a:sy n="33" d="100"/>
        </p:scale>
        <p:origin x="854" y="-2635"/>
      </p:cViewPr>
      <p:guideLst>
        <p:guide orient="horz" pos="13604"/>
        <p:guide pos="10202"/>
        <p:guide orient="horz" pos="13605"/>
        <p:guide pos="10203"/>
        <p:guide orient="horz" pos="13606"/>
        <p:guide pos="1020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29947" y="7070108"/>
            <a:ext cx="27539395" cy="15040222"/>
          </a:xfrm>
        </p:spPr>
        <p:txBody>
          <a:bodyPr anchor="b"/>
          <a:lstStyle>
            <a:lvl1pPr algn="ctr">
              <a:defRPr sz="2125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49911" y="22690338"/>
            <a:ext cx="24299466" cy="10430151"/>
          </a:xfrm>
        </p:spPr>
        <p:txBody>
          <a:bodyPr/>
          <a:lstStyle>
            <a:lvl1pPr marL="0" indent="0" algn="ctr">
              <a:buNone/>
              <a:defRPr sz="8504"/>
            </a:lvl1pPr>
            <a:lvl2pPr marL="1619951" indent="0" algn="ctr">
              <a:buNone/>
              <a:defRPr sz="7086"/>
            </a:lvl2pPr>
            <a:lvl3pPr marL="3239902" indent="0" algn="ctr">
              <a:buNone/>
              <a:defRPr sz="6378"/>
            </a:lvl3pPr>
            <a:lvl4pPr marL="4859853" indent="0" algn="ctr">
              <a:buNone/>
              <a:defRPr sz="5669"/>
            </a:lvl4pPr>
            <a:lvl5pPr marL="6479804" indent="0" algn="ctr">
              <a:buNone/>
              <a:defRPr sz="5669"/>
            </a:lvl5pPr>
            <a:lvl6pPr marL="8099755" indent="0" algn="ctr">
              <a:buNone/>
              <a:defRPr sz="5669"/>
            </a:lvl6pPr>
            <a:lvl7pPr marL="9719706" indent="0" algn="ctr">
              <a:buNone/>
              <a:defRPr sz="5669"/>
            </a:lvl7pPr>
            <a:lvl8pPr marL="11339657" indent="0" algn="ctr">
              <a:buNone/>
              <a:defRPr sz="5669"/>
            </a:lvl8pPr>
            <a:lvl9pPr marL="12959608" indent="0" algn="ctr">
              <a:buNone/>
              <a:defRPr sz="5669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B236B-4127-4146-99ED-6A730B7745F6}" type="datetimeFigureOut">
              <a:rPr lang="en-US" smtClean="0"/>
              <a:t>6/16/2019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05CCBD-AC73-477E-860F-31918B1654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6904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B236B-4127-4146-99ED-6A730B7745F6}" type="datetimeFigureOut">
              <a:rPr lang="en-US" smtClean="0"/>
              <a:t>6/16/2019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05CCBD-AC73-477E-860F-31918B1654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1229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3185742" y="2300034"/>
            <a:ext cx="6986096" cy="366105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27453" y="2300034"/>
            <a:ext cx="20553298" cy="366105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B236B-4127-4146-99ED-6A730B7745F6}" type="datetimeFigureOut">
              <a:rPr lang="en-US" smtClean="0"/>
              <a:t>6/16/2019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05CCBD-AC73-477E-860F-31918B1654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6619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B236B-4127-4146-99ED-6A730B7745F6}" type="datetimeFigureOut">
              <a:rPr lang="en-US" smtClean="0"/>
              <a:t>6/16/2019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05CCBD-AC73-477E-860F-31918B1654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5607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10578" y="10770172"/>
            <a:ext cx="27944386" cy="17970262"/>
          </a:xfrm>
        </p:spPr>
        <p:txBody>
          <a:bodyPr anchor="b"/>
          <a:lstStyle>
            <a:lvl1pPr>
              <a:defRPr sz="2125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10578" y="28910440"/>
            <a:ext cx="27944386" cy="9450136"/>
          </a:xfrm>
        </p:spPr>
        <p:txBody>
          <a:bodyPr/>
          <a:lstStyle>
            <a:lvl1pPr marL="0" indent="0">
              <a:buNone/>
              <a:defRPr sz="8504">
                <a:solidFill>
                  <a:schemeClr val="tx1"/>
                </a:solidFill>
              </a:defRPr>
            </a:lvl1pPr>
            <a:lvl2pPr marL="1619951" indent="0">
              <a:buNone/>
              <a:defRPr sz="7086">
                <a:solidFill>
                  <a:schemeClr val="tx1">
                    <a:tint val="75000"/>
                  </a:schemeClr>
                </a:solidFill>
              </a:defRPr>
            </a:lvl2pPr>
            <a:lvl3pPr marL="3239902" indent="0">
              <a:buNone/>
              <a:defRPr sz="6378">
                <a:solidFill>
                  <a:schemeClr val="tx1">
                    <a:tint val="75000"/>
                  </a:schemeClr>
                </a:solidFill>
              </a:defRPr>
            </a:lvl3pPr>
            <a:lvl4pPr marL="4859853" indent="0">
              <a:buNone/>
              <a:defRPr sz="5669">
                <a:solidFill>
                  <a:schemeClr val="tx1">
                    <a:tint val="75000"/>
                  </a:schemeClr>
                </a:solidFill>
              </a:defRPr>
            </a:lvl4pPr>
            <a:lvl5pPr marL="6479804" indent="0">
              <a:buNone/>
              <a:defRPr sz="5669">
                <a:solidFill>
                  <a:schemeClr val="tx1">
                    <a:tint val="75000"/>
                  </a:schemeClr>
                </a:solidFill>
              </a:defRPr>
            </a:lvl5pPr>
            <a:lvl6pPr marL="8099755" indent="0">
              <a:buNone/>
              <a:defRPr sz="5669">
                <a:solidFill>
                  <a:schemeClr val="tx1">
                    <a:tint val="75000"/>
                  </a:schemeClr>
                </a:solidFill>
              </a:defRPr>
            </a:lvl6pPr>
            <a:lvl7pPr marL="9719706" indent="0">
              <a:buNone/>
              <a:defRPr sz="5669">
                <a:solidFill>
                  <a:schemeClr val="tx1">
                    <a:tint val="75000"/>
                  </a:schemeClr>
                </a:solidFill>
              </a:defRPr>
            </a:lvl7pPr>
            <a:lvl8pPr marL="11339657" indent="0">
              <a:buNone/>
              <a:defRPr sz="5669">
                <a:solidFill>
                  <a:schemeClr val="tx1">
                    <a:tint val="75000"/>
                  </a:schemeClr>
                </a:solidFill>
              </a:defRPr>
            </a:lvl8pPr>
            <a:lvl9pPr marL="12959608" indent="0">
              <a:buNone/>
              <a:defRPr sz="566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B236B-4127-4146-99ED-6A730B7745F6}" type="datetimeFigureOut">
              <a:rPr lang="en-US" smtClean="0"/>
              <a:t>6/16/2019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05CCBD-AC73-477E-860F-31918B1654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5310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27451" y="11500170"/>
            <a:ext cx="13769697" cy="274104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402140" y="11500170"/>
            <a:ext cx="13769697" cy="274104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B236B-4127-4146-99ED-6A730B7745F6}" type="datetimeFigureOut">
              <a:rPr lang="en-US" smtClean="0"/>
              <a:t>6/16/2019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05CCBD-AC73-477E-860F-31918B1654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4646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1671" y="2300044"/>
            <a:ext cx="27944386" cy="83501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675" y="10590160"/>
            <a:ext cx="13706415" cy="5190073"/>
          </a:xfrm>
        </p:spPr>
        <p:txBody>
          <a:bodyPr anchor="b"/>
          <a:lstStyle>
            <a:lvl1pPr marL="0" indent="0">
              <a:buNone/>
              <a:defRPr sz="8504" b="1"/>
            </a:lvl1pPr>
            <a:lvl2pPr marL="1619951" indent="0">
              <a:buNone/>
              <a:defRPr sz="7086" b="1"/>
            </a:lvl2pPr>
            <a:lvl3pPr marL="3239902" indent="0">
              <a:buNone/>
              <a:defRPr sz="6378" b="1"/>
            </a:lvl3pPr>
            <a:lvl4pPr marL="4859853" indent="0">
              <a:buNone/>
              <a:defRPr sz="5669" b="1"/>
            </a:lvl4pPr>
            <a:lvl5pPr marL="6479804" indent="0">
              <a:buNone/>
              <a:defRPr sz="5669" b="1"/>
            </a:lvl5pPr>
            <a:lvl6pPr marL="8099755" indent="0">
              <a:buNone/>
              <a:defRPr sz="5669" b="1"/>
            </a:lvl6pPr>
            <a:lvl7pPr marL="9719706" indent="0">
              <a:buNone/>
              <a:defRPr sz="5669" b="1"/>
            </a:lvl7pPr>
            <a:lvl8pPr marL="11339657" indent="0">
              <a:buNone/>
              <a:defRPr sz="5669" b="1"/>
            </a:lvl8pPr>
            <a:lvl9pPr marL="12959608" indent="0">
              <a:buNone/>
              <a:defRPr sz="5669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31675" y="15780233"/>
            <a:ext cx="13706415" cy="232103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6402142" y="10590160"/>
            <a:ext cx="13773917" cy="5190073"/>
          </a:xfrm>
        </p:spPr>
        <p:txBody>
          <a:bodyPr anchor="b"/>
          <a:lstStyle>
            <a:lvl1pPr marL="0" indent="0">
              <a:buNone/>
              <a:defRPr sz="8504" b="1"/>
            </a:lvl1pPr>
            <a:lvl2pPr marL="1619951" indent="0">
              <a:buNone/>
              <a:defRPr sz="7086" b="1"/>
            </a:lvl2pPr>
            <a:lvl3pPr marL="3239902" indent="0">
              <a:buNone/>
              <a:defRPr sz="6378" b="1"/>
            </a:lvl3pPr>
            <a:lvl4pPr marL="4859853" indent="0">
              <a:buNone/>
              <a:defRPr sz="5669" b="1"/>
            </a:lvl4pPr>
            <a:lvl5pPr marL="6479804" indent="0">
              <a:buNone/>
              <a:defRPr sz="5669" b="1"/>
            </a:lvl5pPr>
            <a:lvl6pPr marL="8099755" indent="0">
              <a:buNone/>
              <a:defRPr sz="5669" b="1"/>
            </a:lvl6pPr>
            <a:lvl7pPr marL="9719706" indent="0">
              <a:buNone/>
              <a:defRPr sz="5669" b="1"/>
            </a:lvl7pPr>
            <a:lvl8pPr marL="11339657" indent="0">
              <a:buNone/>
              <a:defRPr sz="5669" b="1"/>
            </a:lvl8pPr>
            <a:lvl9pPr marL="12959608" indent="0">
              <a:buNone/>
              <a:defRPr sz="5669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6402142" y="15780233"/>
            <a:ext cx="13773917" cy="232103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B236B-4127-4146-99ED-6A730B7745F6}" type="datetimeFigureOut">
              <a:rPr lang="en-US" smtClean="0"/>
              <a:t>6/16/2019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05CCBD-AC73-477E-860F-31918B1654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3137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B236B-4127-4146-99ED-6A730B7745F6}" type="datetimeFigureOut">
              <a:rPr lang="en-US" smtClean="0"/>
              <a:t>6/16/2019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05CCBD-AC73-477E-860F-31918B1654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2082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B236B-4127-4146-99ED-6A730B7745F6}" type="datetimeFigureOut">
              <a:rPr lang="en-US" smtClean="0"/>
              <a:t>6/16/2019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05CCBD-AC73-477E-860F-31918B1654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3142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1671" y="2880042"/>
            <a:ext cx="10449614" cy="10080149"/>
          </a:xfrm>
        </p:spPr>
        <p:txBody>
          <a:bodyPr anchor="b"/>
          <a:lstStyle>
            <a:lvl1pPr>
              <a:defRPr sz="1133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73917" y="6220102"/>
            <a:ext cx="16402140" cy="30700453"/>
          </a:xfrm>
        </p:spPr>
        <p:txBody>
          <a:bodyPr/>
          <a:lstStyle>
            <a:lvl1pPr>
              <a:defRPr sz="11338"/>
            </a:lvl1pPr>
            <a:lvl2pPr>
              <a:defRPr sz="9921"/>
            </a:lvl2pPr>
            <a:lvl3pPr>
              <a:defRPr sz="8504"/>
            </a:lvl3pPr>
            <a:lvl4pPr>
              <a:defRPr sz="7086"/>
            </a:lvl4pPr>
            <a:lvl5pPr>
              <a:defRPr sz="7086"/>
            </a:lvl5pPr>
            <a:lvl6pPr>
              <a:defRPr sz="7086"/>
            </a:lvl6pPr>
            <a:lvl7pPr>
              <a:defRPr sz="7086"/>
            </a:lvl7pPr>
            <a:lvl8pPr>
              <a:defRPr sz="7086"/>
            </a:lvl8pPr>
            <a:lvl9pPr>
              <a:defRPr sz="7086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31671" y="12960191"/>
            <a:ext cx="10449614" cy="24010358"/>
          </a:xfrm>
        </p:spPr>
        <p:txBody>
          <a:bodyPr/>
          <a:lstStyle>
            <a:lvl1pPr marL="0" indent="0">
              <a:buNone/>
              <a:defRPr sz="5669"/>
            </a:lvl1pPr>
            <a:lvl2pPr marL="1619951" indent="0">
              <a:buNone/>
              <a:defRPr sz="4960"/>
            </a:lvl2pPr>
            <a:lvl3pPr marL="3239902" indent="0">
              <a:buNone/>
              <a:defRPr sz="4252"/>
            </a:lvl3pPr>
            <a:lvl4pPr marL="4859853" indent="0">
              <a:buNone/>
              <a:defRPr sz="3543"/>
            </a:lvl4pPr>
            <a:lvl5pPr marL="6479804" indent="0">
              <a:buNone/>
              <a:defRPr sz="3543"/>
            </a:lvl5pPr>
            <a:lvl6pPr marL="8099755" indent="0">
              <a:buNone/>
              <a:defRPr sz="3543"/>
            </a:lvl6pPr>
            <a:lvl7pPr marL="9719706" indent="0">
              <a:buNone/>
              <a:defRPr sz="3543"/>
            </a:lvl7pPr>
            <a:lvl8pPr marL="11339657" indent="0">
              <a:buNone/>
              <a:defRPr sz="3543"/>
            </a:lvl8pPr>
            <a:lvl9pPr marL="12959608" indent="0">
              <a:buNone/>
              <a:defRPr sz="354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B236B-4127-4146-99ED-6A730B7745F6}" type="datetimeFigureOut">
              <a:rPr lang="en-US" smtClean="0"/>
              <a:t>6/16/2019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05CCBD-AC73-477E-860F-31918B1654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2065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1671" y="2880042"/>
            <a:ext cx="10449614" cy="10080149"/>
          </a:xfrm>
        </p:spPr>
        <p:txBody>
          <a:bodyPr anchor="b"/>
          <a:lstStyle>
            <a:lvl1pPr>
              <a:defRPr sz="1133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73917" y="6220102"/>
            <a:ext cx="16402140" cy="30700453"/>
          </a:xfrm>
        </p:spPr>
        <p:txBody>
          <a:bodyPr anchor="t"/>
          <a:lstStyle>
            <a:lvl1pPr marL="0" indent="0">
              <a:buNone/>
              <a:defRPr sz="11338"/>
            </a:lvl1pPr>
            <a:lvl2pPr marL="1619951" indent="0">
              <a:buNone/>
              <a:defRPr sz="9921"/>
            </a:lvl2pPr>
            <a:lvl3pPr marL="3239902" indent="0">
              <a:buNone/>
              <a:defRPr sz="8504"/>
            </a:lvl3pPr>
            <a:lvl4pPr marL="4859853" indent="0">
              <a:buNone/>
              <a:defRPr sz="7086"/>
            </a:lvl4pPr>
            <a:lvl5pPr marL="6479804" indent="0">
              <a:buNone/>
              <a:defRPr sz="7086"/>
            </a:lvl5pPr>
            <a:lvl6pPr marL="8099755" indent="0">
              <a:buNone/>
              <a:defRPr sz="7086"/>
            </a:lvl6pPr>
            <a:lvl7pPr marL="9719706" indent="0">
              <a:buNone/>
              <a:defRPr sz="7086"/>
            </a:lvl7pPr>
            <a:lvl8pPr marL="11339657" indent="0">
              <a:buNone/>
              <a:defRPr sz="7086"/>
            </a:lvl8pPr>
            <a:lvl9pPr marL="12959608" indent="0">
              <a:buNone/>
              <a:defRPr sz="7086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31671" y="12960191"/>
            <a:ext cx="10449614" cy="24010358"/>
          </a:xfrm>
        </p:spPr>
        <p:txBody>
          <a:bodyPr/>
          <a:lstStyle>
            <a:lvl1pPr marL="0" indent="0">
              <a:buNone/>
              <a:defRPr sz="5669"/>
            </a:lvl1pPr>
            <a:lvl2pPr marL="1619951" indent="0">
              <a:buNone/>
              <a:defRPr sz="4960"/>
            </a:lvl2pPr>
            <a:lvl3pPr marL="3239902" indent="0">
              <a:buNone/>
              <a:defRPr sz="4252"/>
            </a:lvl3pPr>
            <a:lvl4pPr marL="4859853" indent="0">
              <a:buNone/>
              <a:defRPr sz="3543"/>
            </a:lvl4pPr>
            <a:lvl5pPr marL="6479804" indent="0">
              <a:buNone/>
              <a:defRPr sz="3543"/>
            </a:lvl5pPr>
            <a:lvl6pPr marL="8099755" indent="0">
              <a:buNone/>
              <a:defRPr sz="3543"/>
            </a:lvl6pPr>
            <a:lvl7pPr marL="9719706" indent="0">
              <a:buNone/>
              <a:defRPr sz="3543"/>
            </a:lvl7pPr>
            <a:lvl8pPr marL="11339657" indent="0">
              <a:buNone/>
              <a:defRPr sz="3543"/>
            </a:lvl8pPr>
            <a:lvl9pPr marL="12959608" indent="0">
              <a:buNone/>
              <a:defRPr sz="354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B236B-4127-4146-99ED-6A730B7745F6}" type="datetimeFigureOut">
              <a:rPr lang="en-US" smtClean="0"/>
              <a:t>6/16/2019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05CCBD-AC73-477E-860F-31918B1654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8545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27451" y="2300044"/>
            <a:ext cx="27944386" cy="8350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27451" y="11500170"/>
            <a:ext cx="27944386" cy="274104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227451" y="40040601"/>
            <a:ext cx="7289840" cy="230003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425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4B236B-4127-4146-99ED-6A730B7745F6}" type="datetimeFigureOut">
              <a:rPr lang="en-US" smtClean="0"/>
              <a:t>6/16/2019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732264" y="40040601"/>
            <a:ext cx="10934760" cy="230003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425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881997" y="40040601"/>
            <a:ext cx="7289840" cy="230003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425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05CCBD-AC73-477E-860F-31918B1654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6276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3239902" rtl="0" eaLnBrk="1" latinLnBrk="0" hangingPunct="1">
        <a:lnSpc>
          <a:spcPct val="90000"/>
        </a:lnSpc>
        <a:spcBef>
          <a:spcPct val="0"/>
        </a:spcBef>
        <a:buNone/>
        <a:defRPr sz="1559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809976" indent="-809976" algn="l" defTabSz="3239902" rtl="0" eaLnBrk="1" latinLnBrk="0" hangingPunct="1">
        <a:lnSpc>
          <a:spcPct val="90000"/>
        </a:lnSpc>
        <a:spcBef>
          <a:spcPts val="3543"/>
        </a:spcBef>
        <a:buFont typeface="Arial" panose="020B0604020202020204" pitchFamily="34" charset="0"/>
        <a:buChar char="•"/>
        <a:defRPr sz="9921" kern="1200">
          <a:solidFill>
            <a:schemeClr val="tx1"/>
          </a:solidFill>
          <a:latin typeface="+mn-lt"/>
          <a:ea typeface="+mn-ea"/>
          <a:cs typeface="+mn-cs"/>
        </a:defRPr>
      </a:lvl1pPr>
      <a:lvl2pPr marL="2429927" indent="-809976" algn="l" defTabSz="3239902" rtl="0" eaLnBrk="1" latinLnBrk="0" hangingPunct="1">
        <a:lnSpc>
          <a:spcPct val="90000"/>
        </a:lnSpc>
        <a:spcBef>
          <a:spcPts val="1772"/>
        </a:spcBef>
        <a:buFont typeface="Arial" panose="020B0604020202020204" pitchFamily="34" charset="0"/>
        <a:buChar char="•"/>
        <a:defRPr sz="8504" kern="1200">
          <a:solidFill>
            <a:schemeClr val="tx1"/>
          </a:solidFill>
          <a:latin typeface="+mn-lt"/>
          <a:ea typeface="+mn-ea"/>
          <a:cs typeface="+mn-cs"/>
        </a:defRPr>
      </a:lvl2pPr>
      <a:lvl3pPr marL="4049878" indent="-809976" algn="l" defTabSz="3239902" rtl="0" eaLnBrk="1" latinLnBrk="0" hangingPunct="1">
        <a:lnSpc>
          <a:spcPct val="90000"/>
        </a:lnSpc>
        <a:spcBef>
          <a:spcPts val="1772"/>
        </a:spcBef>
        <a:buFont typeface="Arial" panose="020B0604020202020204" pitchFamily="34" charset="0"/>
        <a:buChar char="•"/>
        <a:defRPr sz="7086" kern="1200">
          <a:solidFill>
            <a:schemeClr val="tx1"/>
          </a:solidFill>
          <a:latin typeface="+mn-lt"/>
          <a:ea typeface="+mn-ea"/>
          <a:cs typeface="+mn-cs"/>
        </a:defRPr>
      </a:lvl3pPr>
      <a:lvl4pPr marL="5669829" indent="-809976" algn="l" defTabSz="3239902" rtl="0" eaLnBrk="1" latinLnBrk="0" hangingPunct="1">
        <a:lnSpc>
          <a:spcPct val="90000"/>
        </a:lnSpc>
        <a:spcBef>
          <a:spcPts val="1772"/>
        </a:spcBef>
        <a:buFont typeface="Arial" panose="020B0604020202020204" pitchFamily="34" charset="0"/>
        <a:buChar char="•"/>
        <a:defRPr sz="6378" kern="1200">
          <a:solidFill>
            <a:schemeClr val="tx1"/>
          </a:solidFill>
          <a:latin typeface="+mn-lt"/>
          <a:ea typeface="+mn-ea"/>
          <a:cs typeface="+mn-cs"/>
        </a:defRPr>
      </a:lvl4pPr>
      <a:lvl5pPr marL="7289780" indent="-809976" algn="l" defTabSz="3239902" rtl="0" eaLnBrk="1" latinLnBrk="0" hangingPunct="1">
        <a:lnSpc>
          <a:spcPct val="90000"/>
        </a:lnSpc>
        <a:spcBef>
          <a:spcPts val="1772"/>
        </a:spcBef>
        <a:buFont typeface="Arial" panose="020B0604020202020204" pitchFamily="34" charset="0"/>
        <a:buChar char="•"/>
        <a:defRPr sz="6378" kern="1200">
          <a:solidFill>
            <a:schemeClr val="tx1"/>
          </a:solidFill>
          <a:latin typeface="+mn-lt"/>
          <a:ea typeface="+mn-ea"/>
          <a:cs typeface="+mn-cs"/>
        </a:defRPr>
      </a:lvl5pPr>
      <a:lvl6pPr marL="8909731" indent="-809976" algn="l" defTabSz="3239902" rtl="0" eaLnBrk="1" latinLnBrk="0" hangingPunct="1">
        <a:lnSpc>
          <a:spcPct val="90000"/>
        </a:lnSpc>
        <a:spcBef>
          <a:spcPts val="1772"/>
        </a:spcBef>
        <a:buFont typeface="Arial" panose="020B0604020202020204" pitchFamily="34" charset="0"/>
        <a:buChar char="•"/>
        <a:defRPr sz="6378" kern="1200">
          <a:solidFill>
            <a:schemeClr val="tx1"/>
          </a:solidFill>
          <a:latin typeface="+mn-lt"/>
          <a:ea typeface="+mn-ea"/>
          <a:cs typeface="+mn-cs"/>
        </a:defRPr>
      </a:lvl6pPr>
      <a:lvl7pPr marL="10529682" indent="-809976" algn="l" defTabSz="3239902" rtl="0" eaLnBrk="1" latinLnBrk="0" hangingPunct="1">
        <a:lnSpc>
          <a:spcPct val="90000"/>
        </a:lnSpc>
        <a:spcBef>
          <a:spcPts val="1772"/>
        </a:spcBef>
        <a:buFont typeface="Arial" panose="020B0604020202020204" pitchFamily="34" charset="0"/>
        <a:buChar char="•"/>
        <a:defRPr sz="6378" kern="1200">
          <a:solidFill>
            <a:schemeClr val="tx1"/>
          </a:solidFill>
          <a:latin typeface="+mn-lt"/>
          <a:ea typeface="+mn-ea"/>
          <a:cs typeface="+mn-cs"/>
        </a:defRPr>
      </a:lvl7pPr>
      <a:lvl8pPr marL="12149633" indent="-809976" algn="l" defTabSz="3239902" rtl="0" eaLnBrk="1" latinLnBrk="0" hangingPunct="1">
        <a:lnSpc>
          <a:spcPct val="90000"/>
        </a:lnSpc>
        <a:spcBef>
          <a:spcPts val="1772"/>
        </a:spcBef>
        <a:buFont typeface="Arial" panose="020B0604020202020204" pitchFamily="34" charset="0"/>
        <a:buChar char="•"/>
        <a:defRPr sz="6378" kern="1200">
          <a:solidFill>
            <a:schemeClr val="tx1"/>
          </a:solidFill>
          <a:latin typeface="+mn-lt"/>
          <a:ea typeface="+mn-ea"/>
          <a:cs typeface="+mn-cs"/>
        </a:defRPr>
      </a:lvl8pPr>
      <a:lvl9pPr marL="13769584" indent="-809976" algn="l" defTabSz="3239902" rtl="0" eaLnBrk="1" latinLnBrk="0" hangingPunct="1">
        <a:lnSpc>
          <a:spcPct val="90000"/>
        </a:lnSpc>
        <a:spcBef>
          <a:spcPts val="1772"/>
        </a:spcBef>
        <a:buFont typeface="Arial" panose="020B0604020202020204" pitchFamily="34" charset="0"/>
        <a:buChar char="•"/>
        <a:defRPr sz="637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239902" rtl="0" eaLnBrk="1" latinLnBrk="0" hangingPunct="1">
        <a:defRPr sz="6378" kern="1200">
          <a:solidFill>
            <a:schemeClr val="tx1"/>
          </a:solidFill>
          <a:latin typeface="+mn-lt"/>
          <a:ea typeface="+mn-ea"/>
          <a:cs typeface="+mn-cs"/>
        </a:defRPr>
      </a:lvl1pPr>
      <a:lvl2pPr marL="1619951" algn="l" defTabSz="3239902" rtl="0" eaLnBrk="1" latinLnBrk="0" hangingPunct="1">
        <a:defRPr sz="6378" kern="1200">
          <a:solidFill>
            <a:schemeClr val="tx1"/>
          </a:solidFill>
          <a:latin typeface="+mn-lt"/>
          <a:ea typeface="+mn-ea"/>
          <a:cs typeface="+mn-cs"/>
        </a:defRPr>
      </a:lvl2pPr>
      <a:lvl3pPr marL="3239902" algn="l" defTabSz="3239902" rtl="0" eaLnBrk="1" latinLnBrk="0" hangingPunct="1">
        <a:defRPr sz="6378" kern="1200">
          <a:solidFill>
            <a:schemeClr val="tx1"/>
          </a:solidFill>
          <a:latin typeface="+mn-lt"/>
          <a:ea typeface="+mn-ea"/>
          <a:cs typeface="+mn-cs"/>
        </a:defRPr>
      </a:lvl3pPr>
      <a:lvl4pPr marL="4859853" algn="l" defTabSz="3239902" rtl="0" eaLnBrk="1" latinLnBrk="0" hangingPunct="1">
        <a:defRPr sz="6378" kern="1200">
          <a:solidFill>
            <a:schemeClr val="tx1"/>
          </a:solidFill>
          <a:latin typeface="+mn-lt"/>
          <a:ea typeface="+mn-ea"/>
          <a:cs typeface="+mn-cs"/>
        </a:defRPr>
      </a:lvl4pPr>
      <a:lvl5pPr marL="6479804" algn="l" defTabSz="3239902" rtl="0" eaLnBrk="1" latinLnBrk="0" hangingPunct="1">
        <a:defRPr sz="6378" kern="1200">
          <a:solidFill>
            <a:schemeClr val="tx1"/>
          </a:solidFill>
          <a:latin typeface="+mn-lt"/>
          <a:ea typeface="+mn-ea"/>
          <a:cs typeface="+mn-cs"/>
        </a:defRPr>
      </a:lvl5pPr>
      <a:lvl6pPr marL="8099755" algn="l" defTabSz="3239902" rtl="0" eaLnBrk="1" latinLnBrk="0" hangingPunct="1">
        <a:defRPr sz="6378" kern="1200">
          <a:solidFill>
            <a:schemeClr val="tx1"/>
          </a:solidFill>
          <a:latin typeface="+mn-lt"/>
          <a:ea typeface="+mn-ea"/>
          <a:cs typeface="+mn-cs"/>
        </a:defRPr>
      </a:lvl6pPr>
      <a:lvl7pPr marL="9719706" algn="l" defTabSz="3239902" rtl="0" eaLnBrk="1" latinLnBrk="0" hangingPunct="1">
        <a:defRPr sz="6378" kern="1200">
          <a:solidFill>
            <a:schemeClr val="tx1"/>
          </a:solidFill>
          <a:latin typeface="+mn-lt"/>
          <a:ea typeface="+mn-ea"/>
          <a:cs typeface="+mn-cs"/>
        </a:defRPr>
      </a:lvl7pPr>
      <a:lvl8pPr marL="11339657" algn="l" defTabSz="3239902" rtl="0" eaLnBrk="1" latinLnBrk="0" hangingPunct="1">
        <a:defRPr sz="6378" kern="1200">
          <a:solidFill>
            <a:schemeClr val="tx1"/>
          </a:solidFill>
          <a:latin typeface="+mn-lt"/>
          <a:ea typeface="+mn-ea"/>
          <a:cs typeface="+mn-cs"/>
        </a:defRPr>
      </a:lvl8pPr>
      <a:lvl9pPr marL="12959608" algn="l" defTabSz="3239902" rtl="0" eaLnBrk="1" latinLnBrk="0" hangingPunct="1">
        <a:defRPr sz="637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26" Type="http://schemas.openxmlformats.org/officeDocument/2006/relationships/image" Target="../media/image24.png"/><Relationship Id="rId3" Type="http://schemas.openxmlformats.org/officeDocument/2006/relationships/image" Target="../media/image2.png"/><Relationship Id="rId21" Type="http://schemas.openxmlformats.org/officeDocument/2006/relationships/image" Target="../media/image19.png"/><Relationship Id="rId34" Type="http://schemas.microsoft.com/office/2007/relationships/hdphoto" Target="../media/hdphoto4.wdp"/><Relationship Id="rId7" Type="http://schemas.openxmlformats.org/officeDocument/2006/relationships/image" Target="../media/image6.png"/><Relationship Id="rId12" Type="http://schemas.openxmlformats.org/officeDocument/2006/relationships/image" Target="../media/image10.jpeg"/><Relationship Id="rId17" Type="http://schemas.openxmlformats.org/officeDocument/2006/relationships/image" Target="../media/image15.png"/><Relationship Id="rId25" Type="http://schemas.openxmlformats.org/officeDocument/2006/relationships/image" Target="../media/image23.png"/><Relationship Id="rId33" Type="http://schemas.openxmlformats.org/officeDocument/2006/relationships/image" Target="../media/image29.png"/><Relationship Id="rId2" Type="http://schemas.openxmlformats.org/officeDocument/2006/relationships/image" Target="../media/image1.png"/><Relationship Id="rId16" Type="http://schemas.openxmlformats.org/officeDocument/2006/relationships/image" Target="../media/image14.png"/><Relationship Id="rId20" Type="http://schemas.openxmlformats.org/officeDocument/2006/relationships/image" Target="../media/image18.png"/><Relationship Id="rId29" Type="http://schemas.microsoft.com/office/2007/relationships/hdphoto" Target="../media/hdphoto2.wd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microsoft.com/office/2007/relationships/hdphoto" Target="../media/hdphoto1.wdp"/><Relationship Id="rId24" Type="http://schemas.openxmlformats.org/officeDocument/2006/relationships/image" Target="../media/image22.png"/><Relationship Id="rId32" Type="http://schemas.microsoft.com/office/2007/relationships/hdphoto" Target="../media/hdphoto3.wdp"/><Relationship Id="rId5" Type="http://schemas.openxmlformats.org/officeDocument/2006/relationships/image" Target="../media/image4.emf"/><Relationship Id="rId15" Type="http://schemas.openxmlformats.org/officeDocument/2006/relationships/image" Target="../media/image13.png"/><Relationship Id="rId23" Type="http://schemas.openxmlformats.org/officeDocument/2006/relationships/image" Target="../media/image21.png"/><Relationship Id="rId28" Type="http://schemas.openxmlformats.org/officeDocument/2006/relationships/image" Target="../media/image26.png"/><Relationship Id="rId10" Type="http://schemas.openxmlformats.org/officeDocument/2006/relationships/image" Target="../media/image9.png"/><Relationship Id="rId19" Type="http://schemas.openxmlformats.org/officeDocument/2006/relationships/image" Target="../media/image17.png"/><Relationship Id="rId31" Type="http://schemas.openxmlformats.org/officeDocument/2006/relationships/image" Target="../media/image2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2.png"/><Relationship Id="rId22" Type="http://schemas.openxmlformats.org/officeDocument/2006/relationships/image" Target="../media/image20.png"/><Relationship Id="rId27" Type="http://schemas.openxmlformats.org/officeDocument/2006/relationships/image" Target="../media/image25.png"/><Relationship Id="rId30" Type="http://schemas.openxmlformats.org/officeDocument/2006/relationships/image" Target="../media/image27.png"/><Relationship Id="rId35" Type="http://schemas.openxmlformats.org/officeDocument/2006/relationships/image" Target="../media/image30.jpg"/><Relationship Id="rId8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" name="Group 155">
            <a:extLst>
              <a:ext uri="{FF2B5EF4-FFF2-40B4-BE49-F238E27FC236}">
                <a16:creationId xmlns:a16="http://schemas.microsoft.com/office/drawing/2014/main" id="{D1B53DEC-6DEE-465A-AC03-8795B882ACBA}"/>
              </a:ext>
            </a:extLst>
          </p:cNvPr>
          <p:cNvGrpSpPr/>
          <p:nvPr/>
        </p:nvGrpSpPr>
        <p:grpSpPr>
          <a:xfrm>
            <a:off x="2278800" y="14562000"/>
            <a:ext cx="11268460" cy="3241654"/>
            <a:chOff x="19192257" y="13163784"/>
            <a:chExt cx="11268460" cy="3241654"/>
          </a:xfrm>
        </p:grpSpPr>
        <p:pic>
          <p:nvPicPr>
            <p:cNvPr id="157" name="Picture 156" descr="A close up of a person&#10;&#10;Description automatically generated">
              <a:extLst>
                <a:ext uri="{FF2B5EF4-FFF2-40B4-BE49-F238E27FC236}">
                  <a16:creationId xmlns:a16="http://schemas.microsoft.com/office/drawing/2014/main" id="{F46AF562-3DE4-45DA-AFC4-CD36CE00DE4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664008" y="13165203"/>
              <a:ext cx="4320635" cy="3240235"/>
            </a:xfrm>
            <a:prstGeom prst="rect">
              <a:avLst/>
            </a:prstGeom>
          </p:spPr>
        </p:pic>
        <p:pic>
          <p:nvPicPr>
            <p:cNvPr id="158" name="Picture 157" descr="A close up of a logo&#10;&#10;Description automatically generated">
              <a:extLst>
                <a:ext uri="{FF2B5EF4-FFF2-40B4-BE49-F238E27FC236}">
                  <a16:creationId xmlns:a16="http://schemas.microsoft.com/office/drawing/2014/main" id="{2C2344FB-9EAF-429E-AC33-187F749137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92257" y="13163784"/>
              <a:ext cx="4320635" cy="3240235"/>
            </a:xfrm>
            <a:prstGeom prst="rect">
              <a:avLst/>
            </a:prstGeom>
          </p:spPr>
        </p:pic>
        <p:pic>
          <p:nvPicPr>
            <p:cNvPr id="159" name="Picture 158" descr="A close up of a logo&#10;&#10;Description automatically generated">
              <a:extLst>
                <a:ext uri="{FF2B5EF4-FFF2-40B4-BE49-F238E27FC236}">
                  <a16:creationId xmlns:a16="http://schemas.microsoft.com/office/drawing/2014/main" id="{3EBD9D3B-6DEB-4AE1-A1DE-615A693A72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140082" y="13165203"/>
              <a:ext cx="4320635" cy="3240235"/>
            </a:xfrm>
            <a:prstGeom prst="rect">
              <a:avLst/>
            </a:prstGeom>
          </p:spPr>
        </p:pic>
      </p:grpSp>
      <p:pic>
        <p:nvPicPr>
          <p:cNvPr id="105" name="תמונה 1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32400000" cy="432000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86DF5ED0-1140-4DE6-9986-617C295E9972}"/>
              </a:ext>
            </a:extLst>
          </p:cNvPr>
          <p:cNvGrpSpPr/>
          <p:nvPr/>
        </p:nvGrpSpPr>
        <p:grpSpPr>
          <a:xfrm>
            <a:off x="10799209" y="6274622"/>
            <a:ext cx="10801589" cy="2155678"/>
            <a:chOff x="5565" y="1"/>
            <a:chExt cx="2936192" cy="607873"/>
          </a:xfrm>
        </p:grpSpPr>
        <p:sp>
          <p:nvSpPr>
            <p:cNvPr id="16" name="תיבת טקסט 18">
              <a:extLst>
                <a:ext uri="{FF2B5EF4-FFF2-40B4-BE49-F238E27FC236}">
                  <a16:creationId xmlns:a16="http://schemas.microsoft.com/office/drawing/2014/main" id="{7231FC04-FE29-41A3-A56A-F24A16325C5E}"/>
                </a:ext>
              </a:extLst>
            </p:cNvPr>
            <p:cNvSpPr txBox="1"/>
            <p:nvPr/>
          </p:nvSpPr>
          <p:spPr>
            <a:xfrm>
              <a:off x="5565" y="242463"/>
              <a:ext cx="2936192" cy="36541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rot="0" spcFirstLastPara="0" vert="horz" wrap="square" lIns="91440" tIns="45720" rIns="91440" bIns="45720" numCol="1" spcCol="0" rtlCol="1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3500" dirty="0"/>
                <a:t>Building high accuracy DNN models which are sufficiently resistant to adversarial attacks</a:t>
              </a:r>
            </a:p>
          </p:txBody>
        </p:sp>
        <p:sp>
          <p:nvSpPr>
            <p:cNvPr id="17" name="Text Box 24">
              <a:extLst>
                <a:ext uri="{FF2B5EF4-FFF2-40B4-BE49-F238E27FC236}">
                  <a16:creationId xmlns:a16="http://schemas.microsoft.com/office/drawing/2014/main" id="{BBDFD652-0BF1-49B2-8BA9-681958173701}"/>
                </a:ext>
              </a:extLst>
            </p:cNvPr>
            <p:cNvSpPr txBox="1"/>
            <p:nvPr/>
          </p:nvSpPr>
          <p:spPr>
            <a:xfrm>
              <a:off x="5565" y="1"/>
              <a:ext cx="2936192" cy="237739"/>
            </a:xfrm>
            <a:prstGeom prst="roundRect">
              <a:avLst/>
            </a:prstGeom>
            <a:solidFill>
              <a:srgbClr val="FF8000"/>
            </a:solidFill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1000"/>
                </a:spcAft>
              </a:pPr>
              <a:r>
                <a:rPr lang="en-US" sz="4000" b="1" kern="0" dirty="0">
                  <a:solidFill>
                    <a:srgbClr val="FFFFFF"/>
                  </a:solidFill>
                  <a:latin typeface="Calibri" panose="020F0502020204030204" pitchFamily="34" charset="0"/>
                  <a:cs typeface="Arial" panose="020B0604020202020204" pitchFamily="34" charset="0"/>
                </a:rPr>
                <a:t>Problem Description</a:t>
              </a:r>
            </a:p>
          </p:txBody>
        </p:sp>
      </p:grpSp>
      <p:sp>
        <p:nvSpPr>
          <p:cNvPr id="21" name="names">
            <a:extLst>
              <a:ext uri="{FF2B5EF4-FFF2-40B4-BE49-F238E27FC236}">
                <a16:creationId xmlns:a16="http://schemas.microsoft.com/office/drawing/2014/main" id="{50263BFB-E418-4A74-AECE-CAD600D140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20608" y="3215781"/>
            <a:ext cx="9519430" cy="2401187"/>
          </a:xfrm>
          <a:prstGeom prst="rect">
            <a:avLst/>
          </a:prstGeom>
          <a:solidFill>
            <a:srgbClr val="FFFFFF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rot="0" vert="horz" wrap="square" lIns="91458" tIns="45730" rIns="91458" bIns="45730" anchor="ctr" anchorCtr="0">
            <a:spAutoFit/>
          </a:bodyPr>
          <a:lstStyle/>
          <a:p>
            <a:pPr algn="ctr"/>
            <a:r>
              <a:rPr lang="en-US" sz="5000" dirty="0">
                <a:solidFill>
                  <a:srgbClr val="4A929C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­­­­­­­­­</a:t>
            </a:r>
            <a:r>
              <a:rPr lang="en-US" sz="5000" b="1" dirty="0">
                <a:solidFill>
                  <a:srgbClr val="4A929C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___________________</a:t>
            </a:r>
            <a:endParaRPr lang="en-US" sz="50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5000" dirty="0" err="1">
                <a:solidFill>
                  <a:srgbClr val="4A929C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Yishay</a:t>
            </a:r>
            <a:r>
              <a:rPr lang="en-US" sz="5000" dirty="0">
                <a:solidFill>
                  <a:srgbClr val="4A929C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Asher • Steve Gutfreund</a:t>
            </a:r>
            <a:endParaRPr lang="en-US" sz="50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5000" b="1" dirty="0">
                <a:solidFill>
                  <a:srgbClr val="4A929C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Supervisor:</a:t>
            </a:r>
            <a:r>
              <a:rPr lang="en-US" sz="5000" dirty="0">
                <a:solidFill>
                  <a:srgbClr val="4A929C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Hanan </a:t>
            </a:r>
            <a:r>
              <a:rPr lang="en-US" sz="5000" dirty="0" err="1">
                <a:solidFill>
                  <a:srgbClr val="4A929C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Rosemarin</a:t>
            </a:r>
            <a:endParaRPr lang="en-US" sz="50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itle">
            <a:extLst>
              <a:ext uri="{FF2B5EF4-FFF2-40B4-BE49-F238E27FC236}">
                <a16:creationId xmlns:a16="http://schemas.microsoft.com/office/drawing/2014/main" id="{815970DA-DF7D-459C-9C4D-F65236746442}"/>
              </a:ext>
            </a:extLst>
          </p:cNvPr>
          <p:cNvSpPr txBox="1"/>
          <p:nvPr/>
        </p:nvSpPr>
        <p:spPr>
          <a:xfrm>
            <a:off x="11725689" y="1878382"/>
            <a:ext cx="8909268" cy="1647995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91458" tIns="45730" rIns="91458" bIns="4573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rtl="1"/>
            <a:r>
              <a:rPr lang="en-US" sz="6000" b="1" dirty="0">
                <a:solidFill>
                  <a:srgbClr val="4A929C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DEFENSE AGAINST</a:t>
            </a:r>
            <a:endParaRPr lang="en-US" sz="60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ctr" rtl="1"/>
            <a:r>
              <a:rPr lang="en-US" sz="6000" b="1" dirty="0">
                <a:solidFill>
                  <a:srgbClr val="4A929C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ADVERSARIAL EXAMPLES</a:t>
            </a:r>
            <a:endParaRPr lang="en-US" sz="60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23" name="Picture 22" descr="A close up of a logo&#10;&#10;Description automatically generated">
            <a:extLst>
              <a:ext uri="{FF2B5EF4-FFF2-40B4-BE49-F238E27FC236}">
                <a16:creationId xmlns:a16="http://schemas.microsoft.com/office/drawing/2014/main" id="{1B0E9798-6ED7-438D-99F7-E4A7EAF64FE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8972" y="4816573"/>
            <a:ext cx="9171770" cy="41978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B3F83FF5-25B8-41FA-9C74-5B360C983A7E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6" t="12555" r="3964" b="11108"/>
          <a:stretch/>
        </p:blipFill>
        <p:spPr>
          <a:xfrm>
            <a:off x="9850016" y="41669535"/>
            <a:ext cx="3269455" cy="1437929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AF35BE45-91AC-4A08-8BFB-02C0C1E2C7A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113" y="41954197"/>
            <a:ext cx="3484195" cy="1010378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57D61071-AC5B-42B2-9AC8-47E326D48F9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279" y="42033139"/>
            <a:ext cx="3456670" cy="827827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96007492-C48A-41CF-AD99-39166572FA35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81" b="-1"/>
          <a:stretch/>
        </p:blipFill>
        <p:spPr>
          <a:xfrm>
            <a:off x="3996056" y="41566889"/>
            <a:ext cx="1889481" cy="15666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FD1E00FF-0C3B-4DEB-9A22-B15A2A4305D1}"/>
              </a:ext>
            </a:extLst>
          </p:cNvPr>
          <p:cNvSpPr txBox="1"/>
          <p:nvPr/>
        </p:nvSpPr>
        <p:spPr>
          <a:xfrm>
            <a:off x="30115239" y="0"/>
            <a:ext cx="2272474" cy="554120"/>
          </a:xfrm>
          <a:prstGeom prst="rect">
            <a:avLst/>
          </a:prstGeom>
          <a:noFill/>
        </p:spPr>
        <p:txBody>
          <a:bodyPr wrap="square" lIns="91458" tIns="45730" rIns="91458" bIns="45730" rtlCol="0">
            <a:spAutoFit/>
          </a:bodyPr>
          <a:lstStyle/>
          <a:p>
            <a:pPr algn="r" rtl="1"/>
            <a:r>
              <a:rPr lang="he-IL" sz="3000" b="1" dirty="0">
                <a:solidFill>
                  <a:schemeClr val="bg1"/>
                </a:solidFill>
                <a:latin typeface="Gisha" panose="020B0502040204020203" pitchFamily="34" charset="-79"/>
                <a:cs typeface="Gisha" panose="020B0502040204020203" pitchFamily="34" charset="-79"/>
              </a:rPr>
              <a:t>בס"ד</a:t>
            </a:r>
            <a:endParaRPr lang="en-US" sz="3000" b="1" dirty="0">
              <a:solidFill>
                <a:schemeClr val="bg1"/>
              </a:solidFill>
              <a:latin typeface="Gisha" panose="020B0502040204020203" pitchFamily="34" charset="-79"/>
              <a:cs typeface="Gisha" panose="020B0502040204020203" pitchFamily="34" charset="-79"/>
            </a:endParaRPr>
          </a:p>
        </p:txBody>
      </p:sp>
      <p:graphicFrame>
        <p:nvGraphicFramePr>
          <p:cNvPr id="57" name="Table 56">
            <a:extLst>
              <a:ext uri="{FF2B5EF4-FFF2-40B4-BE49-F238E27FC236}">
                <a16:creationId xmlns:a16="http://schemas.microsoft.com/office/drawing/2014/main" id="{8B34A129-BE35-458F-B5CF-AF5BE16470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9284759"/>
              </p:ext>
            </p:extLst>
          </p:nvPr>
        </p:nvGraphicFramePr>
        <p:xfrm>
          <a:off x="21294579" y="33542523"/>
          <a:ext cx="6373281" cy="43250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40688">
                  <a:extLst>
                    <a:ext uri="{9D8B030D-6E8A-4147-A177-3AD203B41FA5}">
                      <a16:colId xmlns:a16="http://schemas.microsoft.com/office/drawing/2014/main" val="2977598269"/>
                    </a:ext>
                  </a:extLst>
                </a:gridCol>
                <a:gridCol w="2088307">
                  <a:extLst>
                    <a:ext uri="{9D8B030D-6E8A-4147-A177-3AD203B41FA5}">
                      <a16:colId xmlns:a16="http://schemas.microsoft.com/office/drawing/2014/main" val="1958273809"/>
                    </a:ext>
                  </a:extLst>
                </a:gridCol>
                <a:gridCol w="1944286">
                  <a:extLst>
                    <a:ext uri="{9D8B030D-6E8A-4147-A177-3AD203B41FA5}">
                      <a16:colId xmlns:a16="http://schemas.microsoft.com/office/drawing/2014/main" val="1797041600"/>
                    </a:ext>
                  </a:extLst>
                </a:gridCol>
              </a:tblGrid>
              <a:tr h="617858">
                <a:tc>
                  <a:txBody>
                    <a:bodyPr/>
                    <a:lstStyle/>
                    <a:p>
                      <a:pPr algn="ctr"/>
                      <a:endParaRPr lang="en-US" sz="3500" dirty="0">
                        <a:solidFill>
                          <a:schemeClr val="tx1"/>
                        </a:solidFill>
                      </a:endParaRPr>
                    </a:p>
                  </a:txBody>
                  <a:tcPr marL="84404" marR="84404" marT="42200" marB="4220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500" b="1" dirty="0">
                          <a:solidFill>
                            <a:schemeClr val="tx1"/>
                          </a:solidFill>
                        </a:rPr>
                        <a:t>image size</a:t>
                      </a:r>
                    </a:p>
                  </a:txBody>
                  <a:tcPr marL="84404" marR="84404" marT="42200" marB="4220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500" b="1" dirty="0">
                          <a:solidFill>
                            <a:schemeClr val="tx1"/>
                          </a:solidFill>
                        </a:rPr>
                        <a:t>error rate</a:t>
                      </a:r>
                    </a:p>
                  </a:txBody>
                  <a:tcPr marL="84404" marR="84404" marT="42200" marB="4220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2979093"/>
                  </a:ext>
                </a:extLst>
              </a:tr>
              <a:tr h="617858">
                <a:tc rowSpan="3">
                  <a:txBody>
                    <a:bodyPr/>
                    <a:lstStyle/>
                    <a:p>
                      <a:pPr algn="ctr"/>
                      <a:r>
                        <a:rPr lang="en-US" sz="3500" b="1" dirty="0">
                          <a:solidFill>
                            <a:schemeClr val="tx1"/>
                          </a:solidFill>
                        </a:rPr>
                        <a:t>MNIST</a:t>
                      </a:r>
                    </a:p>
                  </a:txBody>
                  <a:tcPr marL="84404" marR="84404" marT="42200" marB="4220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500" dirty="0">
                          <a:solidFill>
                            <a:schemeClr val="tx1"/>
                          </a:solidFill>
                        </a:rPr>
                        <a:t>28x28</a:t>
                      </a:r>
                    </a:p>
                  </a:txBody>
                  <a:tcPr marL="84404" marR="84404" marT="42200" marB="4220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500" dirty="0">
                          <a:solidFill>
                            <a:schemeClr val="tx1"/>
                          </a:solidFill>
                        </a:rPr>
                        <a:t>3.70</a:t>
                      </a:r>
                    </a:p>
                  </a:txBody>
                  <a:tcPr marL="84404" marR="84404" marT="42200" marB="4220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5520719"/>
                  </a:ext>
                </a:extLst>
              </a:tr>
              <a:tr h="617858">
                <a:tc vMerge="1">
                  <a:txBody>
                    <a:bodyPr/>
                    <a:lstStyle/>
                    <a:p>
                      <a:endParaRPr lang="en-US" sz="5900" dirty="0"/>
                    </a:p>
                  </a:txBody>
                  <a:tcPr marL="84380" marR="84380" marT="42190" marB="4219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500" dirty="0">
                          <a:solidFill>
                            <a:schemeClr val="tx1"/>
                          </a:solidFill>
                        </a:rPr>
                        <a:t>40x40</a:t>
                      </a:r>
                    </a:p>
                  </a:txBody>
                  <a:tcPr marL="84404" marR="84404" marT="42200" marB="4220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500" dirty="0">
                          <a:solidFill>
                            <a:schemeClr val="tx1"/>
                          </a:solidFill>
                        </a:rPr>
                        <a:t>3.40</a:t>
                      </a:r>
                    </a:p>
                  </a:txBody>
                  <a:tcPr marL="84404" marR="84404" marT="42200" marB="4220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4887621"/>
                  </a:ext>
                </a:extLst>
              </a:tr>
              <a:tr h="617858">
                <a:tc vMerge="1">
                  <a:txBody>
                    <a:bodyPr/>
                    <a:lstStyle/>
                    <a:p>
                      <a:endParaRPr lang="en-US" sz="5900" dirty="0"/>
                    </a:p>
                  </a:txBody>
                  <a:tcPr marL="84380" marR="84380" marT="42190" marB="4219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500" dirty="0">
                          <a:solidFill>
                            <a:schemeClr val="tx1"/>
                          </a:solidFill>
                        </a:rPr>
                        <a:t>60x60</a:t>
                      </a:r>
                    </a:p>
                  </a:txBody>
                  <a:tcPr marL="84404" marR="84404" marT="42200" marB="4220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500" dirty="0">
                          <a:solidFill>
                            <a:schemeClr val="tx1"/>
                          </a:solidFill>
                        </a:rPr>
                        <a:t>3.30</a:t>
                      </a:r>
                    </a:p>
                  </a:txBody>
                  <a:tcPr marL="84404" marR="84404" marT="42200" marB="4220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1274662"/>
                  </a:ext>
                </a:extLst>
              </a:tr>
              <a:tr h="617858">
                <a:tc rowSpan="3">
                  <a:txBody>
                    <a:bodyPr/>
                    <a:lstStyle/>
                    <a:p>
                      <a:pPr algn="ctr"/>
                      <a:r>
                        <a:rPr lang="en-US" sz="3500" b="1" dirty="0">
                          <a:solidFill>
                            <a:schemeClr val="tx1"/>
                          </a:solidFill>
                        </a:rPr>
                        <a:t>Fashion- MNIST</a:t>
                      </a:r>
                    </a:p>
                  </a:txBody>
                  <a:tcPr marL="84404" marR="84404" marT="42200" marB="4220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500" dirty="0">
                          <a:solidFill>
                            <a:schemeClr val="tx1"/>
                          </a:solidFill>
                        </a:rPr>
                        <a:t>28x28</a:t>
                      </a:r>
                    </a:p>
                  </a:txBody>
                  <a:tcPr marL="84404" marR="84404" marT="42200" marB="4220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500" dirty="0">
                          <a:solidFill>
                            <a:schemeClr val="tx1"/>
                          </a:solidFill>
                        </a:rPr>
                        <a:t>12.30</a:t>
                      </a:r>
                    </a:p>
                  </a:txBody>
                  <a:tcPr marL="84404" marR="84404" marT="42200" marB="4220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9115553"/>
                  </a:ext>
                </a:extLst>
              </a:tr>
              <a:tr h="617858">
                <a:tc vMerge="1">
                  <a:txBody>
                    <a:bodyPr/>
                    <a:lstStyle/>
                    <a:p>
                      <a:endParaRPr lang="en-US" sz="5900" dirty="0"/>
                    </a:p>
                  </a:txBody>
                  <a:tcPr marL="84380" marR="84380" marT="42190" marB="4219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500" dirty="0">
                          <a:solidFill>
                            <a:schemeClr val="tx1"/>
                          </a:solidFill>
                        </a:rPr>
                        <a:t>40x40</a:t>
                      </a:r>
                    </a:p>
                  </a:txBody>
                  <a:tcPr marL="84404" marR="84404" marT="42200" marB="4220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500" dirty="0">
                          <a:solidFill>
                            <a:schemeClr val="tx1"/>
                          </a:solidFill>
                        </a:rPr>
                        <a:t>14.40</a:t>
                      </a:r>
                    </a:p>
                  </a:txBody>
                  <a:tcPr marL="84404" marR="84404" marT="42200" marB="4220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9012797"/>
                  </a:ext>
                </a:extLst>
              </a:tr>
              <a:tr h="617858">
                <a:tc vMerge="1">
                  <a:txBody>
                    <a:bodyPr/>
                    <a:lstStyle/>
                    <a:p>
                      <a:endParaRPr lang="en-US" sz="5900" dirty="0"/>
                    </a:p>
                  </a:txBody>
                  <a:tcPr marL="84380" marR="84380" marT="42190" marB="4219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500" dirty="0">
                          <a:solidFill>
                            <a:schemeClr val="tx1"/>
                          </a:solidFill>
                        </a:rPr>
                        <a:t>60x60</a:t>
                      </a:r>
                    </a:p>
                  </a:txBody>
                  <a:tcPr marL="84404" marR="84404" marT="42200" marB="4220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500" dirty="0">
                          <a:solidFill>
                            <a:schemeClr val="tx1"/>
                          </a:solidFill>
                        </a:rPr>
                        <a:t>10.80</a:t>
                      </a:r>
                    </a:p>
                  </a:txBody>
                  <a:tcPr marL="84404" marR="84404" marT="42200" marB="4220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9581859"/>
                  </a:ext>
                </a:extLst>
              </a:tr>
            </a:tbl>
          </a:graphicData>
        </a:graphic>
      </p:graphicFrame>
      <p:sp>
        <p:nvSpPr>
          <p:cNvPr id="104" name="Date Placeholder 103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3" name="Footer Placeholder 102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7" name="Picture 106" descr="../Dropbox/Graphics/CS%20Bar%20Ilan/CSBIUProfileWhite.jpg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646" b="22245"/>
          <a:stretch/>
        </p:blipFill>
        <p:spPr bwMode="auto">
          <a:xfrm>
            <a:off x="2408182" y="1878380"/>
            <a:ext cx="7333355" cy="360039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2" name="Table 111">
                <a:extLst>
                  <a:ext uri="{FF2B5EF4-FFF2-40B4-BE49-F238E27FC236}">
                    <a16:creationId xmlns:a16="http://schemas.microsoft.com/office/drawing/2014/main" id="{75DCAF6B-1142-4A53-8ECA-23BCA547B62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66353880"/>
                  </p:ext>
                </p:extLst>
              </p:nvPr>
            </p:nvGraphicFramePr>
            <p:xfrm>
              <a:off x="17207165" y="20653582"/>
              <a:ext cx="14400085" cy="911548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76085">
                      <a:extLst>
                        <a:ext uri="{9D8B030D-6E8A-4147-A177-3AD203B41FA5}">
                          <a16:colId xmlns:a16="http://schemas.microsoft.com/office/drawing/2014/main" val="3197574381"/>
                        </a:ext>
                      </a:extLst>
                    </a:gridCol>
                    <a:gridCol w="1404000">
                      <a:extLst>
                        <a:ext uri="{9D8B030D-6E8A-4147-A177-3AD203B41FA5}">
                          <a16:colId xmlns:a16="http://schemas.microsoft.com/office/drawing/2014/main" val="4074414025"/>
                        </a:ext>
                      </a:extLst>
                    </a:gridCol>
                    <a:gridCol w="1800000">
                      <a:extLst>
                        <a:ext uri="{9D8B030D-6E8A-4147-A177-3AD203B41FA5}">
                          <a16:colId xmlns:a16="http://schemas.microsoft.com/office/drawing/2014/main" val="3000387878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2368814726"/>
                        </a:ext>
                      </a:extLst>
                    </a:gridCol>
                    <a:gridCol w="2520000">
                      <a:extLst>
                        <a:ext uri="{9D8B030D-6E8A-4147-A177-3AD203B41FA5}">
                          <a16:colId xmlns:a16="http://schemas.microsoft.com/office/drawing/2014/main" val="1709447781"/>
                        </a:ext>
                      </a:extLst>
                    </a:gridCol>
                    <a:gridCol w="1980000">
                      <a:extLst>
                        <a:ext uri="{9D8B030D-6E8A-4147-A177-3AD203B41FA5}">
                          <a16:colId xmlns:a16="http://schemas.microsoft.com/office/drawing/2014/main" val="2150489925"/>
                        </a:ext>
                      </a:extLst>
                    </a:gridCol>
                    <a:gridCol w="1980000">
                      <a:extLst>
                        <a:ext uri="{9D8B030D-6E8A-4147-A177-3AD203B41FA5}">
                          <a16:colId xmlns:a16="http://schemas.microsoft.com/office/drawing/2014/main" val="4143285275"/>
                        </a:ext>
                      </a:extLst>
                    </a:gridCol>
                    <a:gridCol w="1980000">
                      <a:extLst>
                        <a:ext uri="{9D8B030D-6E8A-4147-A177-3AD203B41FA5}">
                          <a16:colId xmlns:a16="http://schemas.microsoft.com/office/drawing/2014/main" val="2491369531"/>
                        </a:ext>
                      </a:extLst>
                    </a:gridCol>
                  </a:tblGrid>
                  <a:tr h="640151">
                    <a:tc rowSpan="7">
                      <a:txBody>
                        <a:bodyPr/>
                        <a:lstStyle/>
                        <a:p>
                          <a:pPr algn="ctr"/>
                          <a:r>
                            <a:rPr lang="en-US" sz="3500" b="1" dirty="0">
                              <a:solidFill>
                                <a:srgbClr val="4A929C"/>
                              </a:solidFill>
                            </a:rPr>
                            <a:t>MNIST</a:t>
                          </a:r>
                        </a:p>
                      </a:txBody>
                      <a:tcPr marL="91453" marR="91453" marT="45725" marB="45725" vert="vert270" anchor="ctr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500" b="1" dirty="0">
                              <a:solidFill>
                                <a:schemeClr val="tx1"/>
                              </a:solidFill>
                            </a:rPr>
                            <a:t>Model</a:t>
                          </a:r>
                        </a:p>
                      </a:txBody>
                      <a:tcPr marL="91453" marR="91453" marT="45725" marB="45725"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500" b="1" dirty="0">
                              <a:solidFill>
                                <a:schemeClr val="tx1"/>
                              </a:solidFill>
                            </a:rPr>
                            <a:t>Images</a:t>
                          </a:r>
                        </a:p>
                      </a:txBody>
                      <a:tcPr marL="91453" marR="91453" marT="45725" marB="4572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500" b="1" dirty="0">
                              <a:solidFill>
                                <a:schemeClr val="tx1"/>
                              </a:solidFill>
                            </a:rPr>
                            <a:t>Unsecured</a:t>
                          </a:r>
                        </a:p>
                      </a:txBody>
                      <a:tcPr marL="91453" marR="91453" marT="45725" marB="4572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500" b="1" dirty="0">
                              <a:solidFill>
                                <a:schemeClr val="tx1"/>
                              </a:solidFill>
                            </a:rPr>
                            <a:t>Permutation</a:t>
                          </a:r>
                        </a:p>
                      </a:txBody>
                      <a:tcPr marL="91453" marR="91453" marT="45725" marB="4572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b="1" dirty="0">
                              <a:solidFill>
                                <a:schemeClr val="tx1"/>
                              </a:solidFill>
                            </a:rPr>
                            <a:t>AES ∙ ECB</a:t>
                          </a:r>
                          <a:endParaRPr lang="en-US" sz="35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91453" marR="91453" marT="45725" marB="4572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b="1" dirty="0">
                              <a:solidFill>
                                <a:schemeClr val="tx1"/>
                              </a:solidFill>
                            </a:rPr>
                            <a:t>AES ∙ CBC</a:t>
                          </a:r>
                          <a:endParaRPr lang="en-US" sz="3500" dirty="0"/>
                        </a:p>
                      </a:txBody>
                      <a:tcPr marL="91453" marR="91453" marT="45725" marB="4572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b="1" dirty="0">
                              <a:solidFill>
                                <a:schemeClr val="tx1"/>
                              </a:solidFill>
                            </a:rPr>
                            <a:t>AES ∙ CTR</a:t>
                          </a:r>
                          <a:endParaRPr lang="en-US" sz="3500" dirty="0"/>
                        </a:p>
                      </a:txBody>
                      <a:tcPr marL="91453" marR="91453" marT="45725" marB="4572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78262155"/>
                      </a:ext>
                    </a:extLst>
                  </a:tr>
                  <a:tr h="624909">
                    <a:tc vMerge="1">
                      <a:txBody>
                        <a:bodyPr/>
                        <a:lstStyle/>
                        <a:p>
                          <a:pPr algn="ctr"/>
                          <a:endParaRPr lang="en-US" sz="3500" b="1" dirty="0"/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rowSpan="4">
                      <a:txBody>
                        <a:bodyPr/>
                        <a:lstStyle/>
                        <a:p>
                          <a:pPr algn="ctr"/>
                          <a:r>
                            <a:rPr lang="en-US" sz="3500" b="0" dirty="0"/>
                            <a:t>A</a:t>
                          </a:r>
                        </a:p>
                      </a:txBody>
                      <a:tcPr marL="91453" marR="91453" marT="45725" marB="45725"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500" b="0" dirty="0"/>
                            <a:t>Originals</a:t>
                          </a:r>
                        </a:p>
                      </a:txBody>
                      <a:tcPr marL="91453" marR="91453" marT="45725" marB="4572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500" dirty="0"/>
                            <a:t>1.50</a:t>
                          </a:r>
                        </a:p>
                      </a:txBody>
                      <a:tcPr marL="91453" marR="91453" marT="45725" marB="4572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500" dirty="0"/>
                            <a:t>3.70</a:t>
                          </a:r>
                        </a:p>
                      </a:txBody>
                      <a:tcPr marL="91453" marR="91453" marT="45725" marB="4572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500" dirty="0"/>
                            <a:t>18.40</a:t>
                          </a:r>
                        </a:p>
                      </a:txBody>
                      <a:tcPr marL="91453" marR="91453" marT="45725" marB="4572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500" dirty="0"/>
                            <a:t>67.60</a:t>
                          </a:r>
                        </a:p>
                      </a:txBody>
                      <a:tcPr marL="91453" marR="91453" marT="45725" marB="4572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500" dirty="0"/>
                            <a:t>3.70</a:t>
                          </a:r>
                        </a:p>
                      </a:txBody>
                      <a:tcPr marL="91453" marR="91453" marT="45725" marB="45725" anchor="ctr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74326359"/>
                      </a:ext>
                    </a:extLst>
                  </a:tr>
                  <a:tr h="640151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marL="0" marR="0" lvl="0" indent="0" algn="l" defTabSz="323990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3600" b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323990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3600" b="0" dirty="0"/>
                            <a:t>CW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endParaRPr lang="en-US" sz="3600" b="0" dirty="0"/>
                        </a:p>
                      </a:txBody>
                      <a:tcPr marL="91453" marR="91453" marT="45725" marB="4572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500" b="0" dirty="0">
                              <a:solidFill>
                                <a:srgbClr val="FF0000"/>
                              </a:solidFill>
                            </a:rPr>
                            <a:t>100.00</a:t>
                          </a:r>
                        </a:p>
                      </a:txBody>
                      <a:tcPr marL="91453" marR="91453" marT="45725" marB="4572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500" dirty="0">
                              <a:solidFill>
                                <a:srgbClr val="FF8000"/>
                              </a:solidFill>
                            </a:rPr>
                            <a:t>4.50</a:t>
                          </a:r>
                        </a:p>
                      </a:txBody>
                      <a:tcPr marL="91453" marR="91453" marT="45725" marB="4572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rowSpan="3">
                      <a:txBody>
                        <a:bodyPr/>
                        <a:lstStyle/>
                        <a:p>
                          <a:pPr algn="ctr"/>
                          <a:endParaRPr lang="en-US" sz="3500" dirty="0"/>
                        </a:p>
                      </a:txBody>
                      <a:tcPr marL="91453" marR="91453" marT="45725" marB="4572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 rowSpan="3">
                      <a:txBody>
                        <a:bodyPr/>
                        <a:lstStyle/>
                        <a:p>
                          <a:pPr algn="ctr"/>
                          <a:endParaRPr lang="en-US" sz="3500" dirty="0"/>
                        </a:p>
                      </a:txBody>
                      <a:tcPr marL="91453" marR="91453" marT="45725" marB="4572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500" dirty="0">
                              <a:solidFill>
                                <a:srgbClr val="00B050"/>
                              </a:solidFill>
                            </a:rPr>
                            <a:t>4.20</a:t>
                          </a:r>
                        </a:p>
                      </a:txBody>
                      <a:tcPr marL="91453" marR="91453" marT="45725" marB="45725" anchor="ctr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32417302"/>
                      </a:ext>
                    </a:extLst>
                  </a:tr>
                  <a:tr h="640151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US" sz="35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b="0" dirty="0"/>
                            <a:t>CW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oMath>
                          </a14:m>
                          <a:endParaRPr lang="en-US" sz="3500" b="0" dirty="0"/>
                        </a:p>
                      </a:txBody>
                      <a:tcPr marL="91453" marR="91453" marT="45725" marB="4572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500" b="0" dirty="0">
                              <a:solidFill>
                                <a:srgbClr val="FF0000"/>
                              </a:solidFill>
                            </a:rPr>
                            <a:t>100.00</a:t>
                          </a:r>
                        </a:p>
                      </a:txBody>
                      <a:tcPr marL="91453" marR="91453" marT="45725" marB="4572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500" dirty="0">
                              <a:solidFill>
                                <a:srgbClr val="FF8000"/>
                              </a:solidFill>
                            </a:rPr>
                            <a:t>7.30</a:t>
                          </a:r>
                        </a:p>
                      </a:txBody>
                      <a:tcPr marL="91453" marR="91453" marT="45725" marB="4572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US" sz="35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US" sz="35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500" dirty="0">
                              <a:solidFill>
                                <a:srgbClr val="00B050"/>
                              </a:solidFill>
                            </a:rPr>
                            <a:t>9.60</a:t>
                          </a:r>
                        </a:p>
                      </a:txBody>
                      <a:tcPr marL="91453" marR="91453" marT="45725" marB="45725" anchor="ctr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10165467"/>
                      </a:ext>
                    </a:extLst>
                  </a:tr>
                  <a:tr h="640151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US" sz="35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b="0" dirty="0"/>
                            <a:t>CW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∞</m:t>
                                  </m:r>
                                </m:sub>
                              </m:sSub>
                            </m:oMath>
                          </a14:m>
                          <a:endParaRPr lang="en-US" sz="3500" b="0" dirty="0"/>
                        </a:p>
                      </a:txBody>
                      <a:tcPr marL="91453" marR="91453" marT="45725" marB="4572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500" b="0" dirty="0">
                              <a:solidFill>
                                <a:srgbClr val="FF0000"/>
                              </a:solidFill>
                            </a:rPr>
                            <a:t>100.00</a:t>
                          </a:r>
                        </a:p>
                      </a:txBody>
                      <a:tcPr marL="91453" marR="91453" marT="45725" marB="4572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500" dirty="0">
                              <a:solidFill>
                                <a:srgbClr val="FF8000"/>
                              </a:solidFill>
                            </a:rPr>
                            <a:t>5.40</a:t>
                          </a:r>
                        </a:p>
                      </a:txBody>
                      <a:tcPr marL="91453" marR="91453" marT="45725" marB="4572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US" sz="35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US" sz="35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500" dirty="0">
                              <a:solidFill>
                                <a:srgbClr val="00B050"/>
                              </a:solidFill>
                            </a:rPr>
                            <a:t>4.90</a:t>
                          </a:r>
                        </a:p>
                      </a:txBody>
                      <a:tcPr marL="91453" marR="91453" marT="45725" marB="45725" anchor="ctr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28712398"/>
                      </a:ext>
                    </a:extLst>
                  </a:tr>
                  <a:tr h="624909">
                    <a:tc vMerge="1">
                      <a:txBody>
                        <a:bodyPr/>
                        <a:lstStyle/>
                        <a:p>
                          <a:pPr algn="ctr"/>
                          <a:endParaRPr lang="en-US" sz="3500" b="1" dirty="0"/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sz="3500" b="0" dirty="0"/>
                            <a:t>B</a:t>
                          </a:r>
                        </a:p>
                      </a:txBody>
                      <a:tcPr marL="91453" marR="91453" marT="45725" marB="45725"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500" b="0" dirty="0"/>
                            <a:t>Originals</a:t>
                          </a:r>
                        </a:p>
                      </a:txBody>
                      <a:tcPr marL="91453" marR="91453" marT="45725" marB="4572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500" b="0" dirty="0"/>
                            <a:t>2.10</a:t>
                          </a:r>
                        </a:p>
                      </a:txBody>
                      <a:tcPr marL="91453" marR="91453" marT="45725" marB="4572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500" dirty="0"/>
                            <a:t>4.20</a:t>
                          </a:r>
                        </a:p>
                      </a:txBody>
                      <a:tcPr marL="91453" marR="91453" marT="45725" marB="4572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500" dirty="0"/>
                            <a:t>19.30</a:t>
                          </a:r>
                        </a:p>
                      </a:txBody>
                      <a:tcPr marL="91453" marR="91453" marT="45725" marB="4572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500" dirty="0"/>
                            <a:t>87.40</a:t>
                          </a:r>
                        </a:p>
                      </a:txBody>
                      <a:tcPr marL="91453" marR="91453" marT="45725" marB="4572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500" dirty="0"/>
                            <a:t>2.70</a:t>
                          </a:r>
                        </a:p>
                      </a:txBody>
                      <a:tcPr marL="91453" marR="91453" marT="45725" marB="45725" anchor="ctr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14240357"/>
                      </a:ext>
                    </a:extLst>
                  </a:tr>
                  <a:tr h="624909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US" sz="35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500" b="0" dirty="0"/>
                            <a:t>FGSM</a:t>
                          </a:r>
                        </a:p>
                      </a:txBody>
                      <a:tcPr marL="91453" marR="91453" marT="45725" marB="4572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500" b="0" dirty="0">
                              <a:solidFill>
                                <a:srgbClr val="FF0000"/>
                              </a:solidFill>
                            </a:rPr>
                            <a:t>39.50</a:t>
                          </a:r>
                        </a:p>
                      </a:txBody>
                      <a:tcPr marL="91453" marR="91453" marT="45725" marB="4572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500" dirty="0">
                              <a:solidFill>
                                <a:srgbClr val="FF8000"/>
                              </a:solidFill>
                            </a:rPr>
                            <a:t>8.60</a:t>
                          </a:r>
                        </a:p>
                      </a:txBody>
                      <a:tcPr marL="91453" marR="91453" marT="45725" marB="4572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500" dirty="0"/>
                        </a:p>
                      </a:txBody>
                      <a:tcPr marL="91453" marR="91453" marT="45725" marB="4572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500" dirty="0"/>
                        </a:p>
                      </a:txBody>
                      <a:tcPr marL="91453" marR="91453" marT="45725" marB="4572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500" dirty="0">
                              <a:solidFill>
                                <a:srgbClr val="00B050"/>
                              </a:solidFill>
                            </a:rPr>
                            <a:t>4.90</a:t>
                          </a:r>
                        </a:p>
                      </a:txBody>
                      <a:tcPr marL="91453" marR="91453" marT="45725" marB="45725" anchor="ctr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36772937"/>
                      </a:ext>
                    </a:extLst>
                  </a:tr>
                  <a:tr h="244827">
                    <a:tc>
                      <a:txBody>
                        <a:bodyPr/>
                        <a:lstStyle/>
                        <a:p>
                          <a:pPr algn="ctr"/>
                          <a:endParaRPr lang="en-US" sz="1000" b="1" dirty="0"/>
                        </a:p>
                      </a:txBody>
                      <a:tcPr marL="91453" marR="91453" marT="45725" marB="45725" anchor="ctr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gridSpan="7">
                      <a:txBody>
                        <a:bodyPr/>
                        <a:lstStyle/>
                        <a:p>
                          <a:pPr algn="ctr"/>
                          <a:endParaRPr lang="en-US" sz="1000" b="1" dirty="0"/>
                        </a:p>
                      </a:txBody>
                      <a:tcPr marL="91453" marR="91453" marT="45725" marB="45725" anchor="ctr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35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3500" b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35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35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35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35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3075946"/>
                      </a:ext>
                    </a:extLst>
                  </a:tr>
                  <a:tr h="640151">
                    <a:tc rowSpan="7">
                      <a:txBody>
                        <a:bodyPr/>
                        <a:lstStyle/>
                        <a:p>
                          <a:pPr algn="ctr"/>
                          <a:r>
                            <a:rPr lang="en-US" sz="3500" b="1" dirty="0">
                              <a:solidFill>
                                <a:srgbClr val="4A929C"/>
                              </a:solidFill>
                            </a:rPr>
                            <a:t>Fashion-MNIST</a:t>
                          </a:r>
                        </a:p>
                      </a:txBody>
                      <a:tcPr marL="91453" marR="91453" marT="45725" marB="45725" vert="vert270" anchor="ctr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500" b="1" dirty="0">
                              <a:solidFill>
                                <a:schemeClr val="tx1"/>
                              </a:solidFill>
                            </a:rPr>
                            <a:t>Model</a:t>
                          </a:r>
                        </a:p>
                      </a:txBody>
                      <a:tcPr marL="91453" marR="91453" marT="45725" marB="45725"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500" b="1" dirty="0">
                              <a:solidFill>
                                <a:schemeClr val="tx1"/>
                              </a:solidFill>
                            </a:rPr>
                            <a:t>Images</a:t>
                          </a:r>
                        </a:p>
                      </a:txBody>
                      <a:tcPr marL="91453" marR="91453" marT="45725" marB="4572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500" b="1" dirty="0">
                              <a:solidFill>
                                <a:schemeClr val="tx1"/>
                              </a:solidFill>
                            </a:rPr>
                            <a:t>Unsecured</a:t>
                          </a:r>
                        </a:p>
                      </a:txBody>
                      <a:tcPr marL="91453" marR="91453" marT="45725" marB="4572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500" b="1" dirty="0">
                              <a:solidFill>
                                <a:schemeClr val="tx1"/>
                              </a:solidFill>
                            </a:rPr>
                            <a:t>Permutation</a:t>
                          </a:r>
                        </a:p>
                      </a:txBody>
                      <a:tcPr marL="91453" marR="91453" marT="45725" marB="4572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b="1" dirty="0">
                              <a:solidFill>
                                <a:schemeClr val="tx1"/>
                              </a:solidFill>
                            </a:rPr>
                            <a:t>AES ∙ ECB</a:t>
                          </a:r>
                          <a:endParaRPr lang="en-US" sz="35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91453" marR="91453" marT="45725" marB="4572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b="1" dirty="0">
                              <a:solidFill>
                                <a:schemeClr val="tx1"/>
                              </a:solidFill>
                            </a:rPr>
                            <a:t>AES ∙ CBC</a:t>
                          </a:r>
                          <a:endParaRPr lang="en-US" sz="3500" dirty="0"/>
                        </a:p>
                      </a:txBody>
                      <a:tcPr marL="91453" marR="91453" marT="45725" marB="4572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b="1" dirty="0">
                              <a:solidFill>
                                <a:schemeClr val="tx1"/>
                              </a:solidFill>
                            </a:rPr>
                            <a:t>AES ∙ CTR</a:t>
                          </a:r>
                          <a:endParaRPr lang="en-US" sz="3500" dirty="0"/>
                        </a:p>
                      </a:txBody>
                      <a:tcPr marL="91453" marR="91453" marT="45725" marB="45725" anchor="ctr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6372282"/>
                      </a:ext>
                    </a:extLst>
                  </a:tr>
                  <a:tr h="624909">
                    <a:tc vMerge="1">
                      <a:txBody>
                        <a:bodyPr/>
                        <a:lstStyle/>
                        <a:p>
                          <a:pPr algn="ctr"/>
                          <a:endParaRPr lang="en-US" sz="3500" b="1" dirty="0"/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rowSpan="4">
                      <a:txBody>
                        <a:bodyPr/>
                        <a:lstStyle/>
                        <a:p>
                          <a:pPr algn="ctr"/>
                          <a:r>
                            <a:rPr lang="en-US" sz="3500" b="0" dirty="0"/>
                            <a:t>A</a:t>
                          </a:r>
                        </a:p>
                      </a:txBody>
                      <a:tcPr marL="91453" marR="91453" marT="45725" marB="45725"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500" b="0" dirty="0"/>
                            <a:t>Originals</a:t>
                          </a:r>
                        </a:p>
                      </a:txBody>
                      <a:tcPr marL="91453" marR="91453" marT="45725" marB="4572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500" dirty="0"/>
                            <a:t>8.30</a:t>
                          </a:r>
                        </a:p>
                      </a:txBody>
                      <a:tcPr marL="91453" marR="91453" marT="45725" marB="4572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500" dirty="0"/>
                            <a:t>12.30</a:t>
                          </a:r>
                        </a:p>
                      </a:txBody>
                      <a:tcPr marL="91453" marR="91453" marT="45725" marB="4572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500" dirty="0"/>
                            <a:t>54.60</a:t>
                          </a:r>
                        </a:p>
                      </a:txBody>
                      <a:tcPr marL="91453" marR="91453" marT="45725" marB="4572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500" dirty="0"/>
                            <a:t>71.50</a:t>
                          </a:r>
                        </a:p>
                      </a:txBody>
                      <a:tcPr marL="91453" marR="91453" marT="45725" marB="4572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500" dirty="0"/>
                            <a:t>17.40</a:t>
                          </a:r>
                        </a:p>
                      </a:txBody>
                      <a:tcPr marL="91453" marR="91453" marT="45725" marB="45725" anchor="ctr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7320090"/>
                      </a:ext>
                    </a:extLst>
                  </a:tr>
                  <a:tr h="640151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marL="0" marR="0" lvl="0" indent="0" algn="l" defTabSz="323990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3600" b="1" dirty="0"/>
                        </a:p>
                      </a:txBody>
                      <a:tcPr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323990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3600" b="0" dirty="0"/>
                            <a:t>CW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endParaRPr lang="en-US" sz="3600" b="0" dirty="0"/>
                        </a:p>
                      </a:txBody>
                      <a:tcPr marL="91453" marR="91453" marT="45725" marB="4572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500" b="0" dirty="0">
                              <a:solidFill>
                                <a:srgbClr val="FF0000"/>
                              </a:solidFill>
                            </a:rPr>
                            <a:t>100.00</a:t>
                          </a:r>
                        </a:p>
                      </a:txBody>
                      <a:tcPr marL="91453" marR="91453" marT="45725" marB="4572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500" dirty="0">
                              <a:solidFill>
                                <a:srgbClr val="FF8000"/>
                              </a:solidFill>
                            </a:rPr>
                            <a:t>12.70</a:t>
                          </a:r>
                        </a:p>
                      </a:txBody>
                      <a:tcPr marL="91453" marR="91453" marT="45725" marB="4572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rowSpan="3">
                      <a:txBody>
                        <a:bodyPr/>
                        <a:lstStyle/>
                        <a:p>
                          <a:pPr algn="ctr"/>
                          <a:endParaRPr lang="en-US" sz="3500" dirty="0"/>
                        </a:p>
                      </a:txBody>
                      <a:tcPr marL="91453" marR="91453" marT="45725" marB="4572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 rowSpan="3">
                      <a:txBody>
                        <a:bodyPr/>
                        <a:lstStyle/>
                        <a:p>
                          <a:pPr algn="ctr"/>
                          <a:endParaRPr lang="en-US" sz="3500" dirty="0"/>
                        </a:p>
                      </a:txBody>
                      <a:tcPr marL="91453" marR="91453" marT="45725" marB="4572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500" dirty="0">
                              <a:solidFill>
                                <a:srgbClr val="00B050"/>
                              </a:solidFill>
                            </a:rPr>
                            <a:t>17.20</a:t>
                          </a:r>
                        </a:p>
                      </a:txBody>
                      <a:tcPr marL="91453" marR="91453" marT="45725" marB="45725" anchor="ctr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10501758"/>
                      </a:ext>
                    </a:extLst>
                  </a:tr>
                  <a:tr h="640151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US" sz="3500" dirty="0"/>
                        </a:p>
                      </a:txBody>
                      <a:tcPr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b="0" dirty="0"/>
                            <a:t>CW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oMath>
                          </a14:m>
                          <a:endParaRPr lang="en-US" sz="3500" b="0" dirty="0"/>
                        </a:p>
                      </a:txBody>
                      <a:tcPr marL="91453" marR="91453" marT="45725" marB="4572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500" b="0" dirty="0">
                              <a:solidFill>
                                <a:srgbClr val="FF0000"/>
                              </a:solidFill>
                            </a:rPr>
                            <a:t>100.00</a:t>
                          </a:r>
                        </a:p>
                      </a:txBody>
                      <a:tcPr marL="91453" marR="91453" marT="45725" marB="4572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500" dirty="0">
                              <a:solidFill>
                                <a:srgbClr val="FF8000"/>
                              </a:solidFill>
                            </a:rPr>
                            <a:t>12.50</a:t>
                          </a:r>
                        </a:p>
                      </a:txBody>
                      <a:tcPr marL="91453" marR="91453" marT="45725" marB="4572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US" sz="35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US" sz="35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500" dirty="0">
                              <a:solidFill>
                                <a:srgbClr val="00B050"/>
                              </a:solidFill>
                            </a:rPr>
                            <a:t>18.70</a:t>
                          </a:r>
                        </a:p>
                      </a:txBody>
                      <a:tcPr marL="91453" marR="91453" marT="45725" marB="45725" anchor="ctr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18596869"/>
                      </a:ext>
                    </a:extLst>
                  </a:tr>
                  <a:tr h="640151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US" sz="3500" dirty="0"/>
                        </a:p>
                      </a:txBody>
                      <a:tcPr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b="0" dirty="0"/>
                            <a:t>CW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∞</m:t>
                                  </m:r>
                                </m:sub>
                              </m:sSub>
                            </m:oMath>
                          </a14:m>
                          <a:endParaRPr lang="en-US" sz="3500" b="0" dirty="0"/>
                        </a:p>
                      </a:txBody>
                      <a:tcPr marL="91453" marR="91453" marT="45725" marB="4572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500" b="0" dirty="0">
                              <a:solidFill>
                                <a:srgbClr val="FF0000"/>
                              </a:solidFill>
                            </a:rPr>
                            <a:t>100.00</a:t>
                          </a:r>
                        </a:p>
                      </a:txBody>
                      <a:tcPr marL="91453" marR="91453" marT="45725" marB="4572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500" dirty="0">
                              <a:solidFill>
                                <a:srgbClr val="FF8000"/>
                              </a:solidFill>
                            </a:rPr>
                            <a:t>12.90</a:t>
                          </a:r>
                        </a:p>
                      </a:txBody>
                      <a:tcPr marL="91453" marR="91453" marT="45725" marB="4572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US" sz="35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US" sz="35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500">
                              <a:solidFill>
                                <a:srgbClr val="00B050"/>
                              </a:solidFill>
                            </a:rPr>
                            <a:t>17.80</a:t>
                          </a:r>
                          <a:endParaRPr lang="en-US" sz="35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 marL="91453" marR="91453" marT="45725" marB="45725" anchor="ctr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5005646"/>
                      </a:ext>
                    </a:extLst>
                  </a:tr>
                  <a:tr h="624909">
                    <a:tc vMerge="1">
                      <a:txBody>
                        <a:bodyPr/>
                        <a:lstStyle/>
                        <a:p>
                          <a:pPr algn="ctr"/>
                          <a:endParaRPr lang="en-US" sz="3500" b="1" dirty="0"/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sz="3500" b="0" dirty="0"/>
                            <a:t>B</a:t>
                          </a:r>
                        </a:p>
                      </a:txBody>
                      <a:tcPr marL="91453" marR="91453" marT="45725" marB="45725"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500" b="0" dirty="0"/>
                            <a:t>Originals</a:t>
                          </a:r>
                        </a:p>
                      </a:txBody>
                      <a:tcPr marL="91453" marR="91453" marT="45725" marB="4572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500" b="0" dirty="0"/>
                            <a:t>9.50</a:t>
                          </a:r>
                        </a:p>
                      </a:txBody>
                      <a:tcPr marL="91453" marR="91453" marT="45725" marB="4572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500" dirty="0"/>
                            <a:t>12.00</a:t>
                          </a:r>
                        </a:p>
                      </a:txBody>
                      <a:tcPr marL="91453" marR="91453" marT="45725" marB="4572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500" dirty="0"/>
                            <a:t>55.30</a:t>
                          </a:r>
                        </a:p>
                      </a:txBody>
                      <a:tcPr marL="91453" marR="91453" marT="45725" marB="4572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500" dirty="0"/>
                            <a:t>90.30</a:t>
                          </a:r>
                        </a:p>
                      </a:txBody>
                      <a:tcPr marL="91453" marR="91453" marT="45725" marB="4572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500" dirty="0"/>
                            <a:t>16.70</a:t>
                          </a:r>
                        </a:p>
                      </a:txBody>
                      <a:tcPr marL="91453" marR="91453" marT="45725" marB="45725" anchor="ctr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63458290"/>
                      </a:ext>
                    </a:extLst>
                  </a:tr>
                  <a:tr h="624909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US" sz="3500" b="1" dirty="0"/>
                        </a:p>
                      </a:txBody>
                      <a:tcPr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500" b="0" dirty="0"/>
                            <a:t>FGSM</a:t>
                          </a:r>
                        </a:p>
                      </a:txBody>
                      <a:tcPr marL="91453" marR="91453" marT="45725" marB="4572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500" b="0" dirty="0">
                              <a:solidFill>
                                <a:srgbClr val="FF0000"/>
                              </a:solidFill>
                            </a:rPr>
                            <a:t>77.20</a:t>
                          </a:r>
                        </a:p>
                      </a:txBody>
                      <a:tcPr marL="91453" marR="91453" marT="45725" marB="4572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500" dirty="0">
                              <a:solidFill>
                                <a:srgbClr val="FF8000"/>
                              </a:solidFill>
                            </a:rPr>
                            <a:t>29.80</a:t>
                          </a:r>
                        </a:p>
                      </a:txBody>
                      <a:tcPr marL="91453" marR="91453" marT="45725" marB="4572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500" dirty="0"/>
                        </a:p>
                      </a:txBody>
                      <a:tcPr marL="91453" marR="91453" marT="45725" marB="4572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500" dirty="0"/>
                        </a:p>
                      </a:txBody>
                      <a:tcPr marL="91453" marR="91453" marT="45725" marB="4572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500" dirty="0">
                              <a:solidFill>
                                <a:srgbClr val="00B050"/>
                              </a:solidFill>
                            </a:rPr>
                            <a:t>26.50</a:t>
                          </a:r>
                        </a:p>
                      </a:txBody>
                      <a:tcPr marL="91453" marR="91453" marT="45725" marB="45725" anchor="ctr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0394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2" name="Table 111">
                <a:extLst>
                  <a:ext uri="{FF2B5EF4-FFF2-40B4-BE49-F238E27FC236}">
                    <a16:creationId xmlns:a16="http://schemas.microsoft.com/office/drawing/2014/main" id="{75DCAF6B-1142-4A53-8ECA-23BCA547B62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66353880"/>
                  </p:ext>
                </p:extLst>
              </p:nvPr>
            </p:nvGraphicFramePr>
            <p:xfrm>
              <a:off x="17207165" y="20653582"/>
              <a:ext cx="14400085" cy="911548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76085">
                      <a:extLst>
                        <a:ext uri="{9D8B030D-6E8A-4147-A177-3AD203B41FA5}">
                          <a16:colId xmlns:a16="http://schemas.microsoft.com/office/drawing/2014/main" val="3197574381"/>
                        </a:ext>
                      </a:extLst>
                    </a:gridCol>
                    <a:gridCol w="1404000">
                      <a:extLst>
                        <a:ext uri="{9D8B030D-6E8A-4147-A177-3AD203B41FA5}">
                          <a16:colId xmlns:a16="http://schemas.microsoft.com/office/drawing/2014/main" val="4074414025"/>
                        </a:ext>
                      </a:extLst>
                    </a:gridCol>
                    <a:gridCol w="1800000">
                      <a:extLst>
                        <a:ext uri="{9D8B030D-6E8A-4147-A177-3AD203B41FA5}">
                          <a16:colId xmlns:a16="http://schemas.microsoft.com/office/drawing/2014/main" val="3000387878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2368814726"/>
                        </a:ext>
                      </a:extLst>
                    </a:gridCol>
                    <a:gridCol w="2520000">
                      <a:extLst>
                        <a:ext uri="{9D8B030D-6E8A-4147-A177-3AD203B41FA5}">
                          <a16:colId xmlns:a16="http://schemas.microsoft.com/office/drawing/2014/main" val="1709447781"/>
                        </a:ext>
                      </a:extLst>
                    </a:gridCol>
                    <a:gridCol w="1980000">
                      <a:extLst>
                        <a:ext uri="{9D8B030D-6E8A-4147-A177-3AD203B41FA5}">
                          <a16:colId xmlns:a16="http://schemas.microsoft.com/office/drawing/2014/main" val="2150489925"/>
                        </a:ext>
                      </a:extLst>
                    </a:gridCol>
                    <a:gridCol w="1980000">
                      <a:extLst>
                        <a:ext uri="{9D8B030D-6E8A-4147-A177-3AD203B41FA5}">
                          <a16:colId xmlns:a16="http://schemas.microsoft.com/office/drawing/2014/main" val="4143285275"/>
                        </a:ext>
                      </a:extLst>
                    </a:gridCol>
                    <a:gridCol w="1980000">
                      <a:extLst>
                        <a:ext uri="{9D8B030D-6E8A-4147-A177-3AD203B41FA5}">
                          <a16:colId xmlns:a16="http://schemas.microsoft.com/office/drawing/2014/main" val="2491369531"/>
                        </a:ext>
                      </a:extLst>
                    </a:gridCol>
                  </a:tblGrid>
                  <a:tr h="640151">
                    <a:tc rowSpan="7">
                      <a:txBody>
                        <a:bodyPr/>
                        <a:lstStyle/>
                        <a:p>
                          <a:pPr algn="ctr"/>
                          <a:r>
                            <a:rPr lang="en-US" sz="3500" b="1" dirty="0">
                              <a:solidFill>
                                <a:srgbClr val="4A929C"/>
                              </a:solidFill>
                            </a:rPr>
                            <a:t>MNIST</a:t>
                          </a:r>
                        </a:p>
                      </a:txBody>
                      <a:tcPr marL="91453" marR="91453" marT="45725" marB="45725" vert="vert270" anchor="ctr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500" b="1" dirty="0">
                              <a:solidFill>
                                <a:schemeClr val="tx1"/>
                              </a:solidFill>
                            </a:rPr>
                            <a:t>Model</a:t>
                          </a:r>
                        </a:p>
                      </a:txBody>
                      <a:tcPr marL="91453" marR="91453" marT="45725" marB="45725"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500" b="1" dirty="0">
                              <a:solidFill>
                                <a:schemeClr val="tx1"/>
                              </a:solidFill>
                            </a:rPr>
                            <a:t>Images</a:t>
                          </a:r>
                        </a:p>
                      </a:txBody>
                      <a:tcPr marL="91453" marR="91453" marT="45725" marB="4572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500" b="1" dirty="0">
                              <a:solidFill>
                                <a:schemeClr val="tx1"/>
                              </a:solidFill>
                            </a:rPr>
                            <a:t>Unsecured</a:t>
                          </a:r>
                        </a:p>
                      </a:txBody>
                      <a:tcPr marL="91453" marR="91453" marT="45725" marB="4572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500" b="1" dirty="0">
                              <a:solidFill>
                                <a:schemeClr val="tx1"/>
                              </a:solidFill>
                            </a:rPr>
                            <a:t>Permutation</a:t>
                          </a:r>
                        </a:p>
                      </a:txBody>
                      <a:tcPr marL="91453" marR="91453" marT="45725" marB="4572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b="1" dirty="0">
                              <a:solidFill>
                                <a:schemeClr val="tx1"/>
                              </a:solidFill>
                            </a:rPr>
                            <a:t>AES ∙ ECB</a:t>
                          </a:r>
                          <a:endParaRPr lang="en-US" sz="35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91453" marR="91453" marT="45725" marB="4572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b="1" dirty="0">
                              <a:solidFill>
                                <a:schemeClr val="tx1"/>
                              </a:solidFill>
                            </a:rPr>
                            <a:t>AES ∙ CBC</a:t>
                          </a:r>
                          <a:endParaRPr lang="en-US" sz="3500" dirty="0"/>
                        </a:p>
                      </a:txBody>
                      <a:tcPr marL="91453" marR="91453" marT="45725" marB="4572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b="1" dirty="0">
                              <a:solidFill>
                                <a:schemeClr val="tx1"/>
                              </a:solidFill>
                            </a:rPr>
                            <a:t>AES ∙ CTR</a:t>
                          </a:r>
                          <a:endParaRPr lang="en-US" sz="3500" dirty="0"/>
                        </a:p>
                      </a:txBody>
                      <a:tcPr marL="91453" marR="91453" marT="45725" marB="4572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78262155"/>
                      </a:ext>
                    </a:extLst>
                  </a:tr>
                  <a:tr h="624909">
                    <a:tc vMerge="1">
                      <a:txBody>
                        <a:bodyPr/>
                        <a:lstStyle/>
                        <a:p>
                          <a:pPr algn="ctr"/>
                          <a:endParaRPr lang="en-US" sz="3500" b="1" dirty="0"/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rowSpan="4">
                      <a:txBody>
                        <a:bodyPr/>
                        <a:lstStyle/>
                        <a:p>
                          <a:pPr algn="ctr"/>
                          <a:r>
                            <a:rPr lang="en-US" sz="3500" b="0" dirty="0"/>
                            <a:t>A</a:t>
                          </a:r>
                        </a:p>
                      </a:txBody>
                      <a:tcPr marL="91453" marR="91453" marT="45725" marB="45725"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500" b="0" dirty="0"/>
                            <a:t>Originals</a:t>
                          </a:r>
                        </a:p>
                      </a:txBody>
                      <a:tcPr marL="91453" marR="91453" marT="45725" marB="4572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500" dirty="0"/>
                            <a:t>1.50</a:t>
                          </a:r>
                        </a:p>
                      </a:txBody>
                      <a:tcPr marL="91453" marR="91453" marT="45725" marB="4572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500" dirty="0"/>
                            <a:t>3.70</a:t>
                          </a:r>
                        </a:p>
                      </a:txBody>
                      <a:tcPr marL="91453" marR="91453" marT="45725" marB="4572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500" dirty="0"/>
                            <a:t>18.40</a:t>
                          </a:r>
                        </a:p>
                      </a:txBody>
                      <a:tcPr marL="91453" marR="91453" marT="45725" marB="4572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500" dirty="0"/>
                            <a:t>67.60</a:t>
                          </a:r>
                        </a:p>
                      </a:txBody>
                      <a:tcPr marL="91453" marR="91453" marT="45725" marB="4572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500" dirty="0"/>
                            <a:t>3.70</a:t>
                          </a:r>
                        </a:p>
                      </a:txBody>
                      <a:tcPr marL="91453" marR="91453" marT="45725" marB="45725" anchor="ctr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74326359"/>
                      </a:ext>
                    </a:extLst>
                  </a:tr>
                  <a:tr h="640151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marL="0" marR="0" lvl="0" indent="0" algn="l" defTabSz="323990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3600" b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453" marR="91453" marT="45725" marB="4572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3"/>
                          <a:stretch>
                            <a:fillRect l="-116271" t="-212381" r="-593220" b="-11619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500" b="0" dirty="0">
                              <a:solidFill>
                                <a:srgbClr val="FF0000"/>
                              </a:solidFill>
                            </a:rPr>
                            <a:t>100.00</a:t>
                          </a:r>
                        </a:p>
                      </a:txBody>
                      <a:tcPr marL="91453" marR="91453" marT="45725" marB="4572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500" dirty="0">
                              <a:solidFill>
                                <a:srgbClr val="FF8000"/>
                              </a:solidFill>
                            </a:rPr>
                            <a:t>4.50</a:t>
                          </a:r>
                        </a:p>
                      </a:txBody>
                      <a:tcPr marL="91453" marR="91453" marT="45725" marB="4572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rowSpan="3">
                      <a:txBody>
                        <a:bodyPr/>
                        <a:lstStyle/>
                        <a:p>
                          <a:pPr algn="ctr"/>
                          <a:endParaRPr lang="en-US" sz="3500" dirty="0"/>
                        </a:p>
                      </a:txBody>
                      <a:tcPr marL="91453" marR="91453" marT="45725" marB="4572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 rowSpan="3">
                      <a:txBody>
                        <a:bodyPr/>
                        <a:lstStyle/>
                        <a:p>
                          <a:pPr algn="ctr"/>
                          <a:endParaRPr lang="en-US" sz="3500" dirty="0"/>
                        </a:p>
                      </a:txBody>
                      <a:tcPr marL="91453" marR="91453" marT="45725" marB="4572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500" dirty="0">
                              <a:solidFill>
                                <a:srgbClr val="00B050"/>
                              </a:solidFill>
                            </a:rPr>
                            <a:t>4.20</a:t>
                          </a:r>
                        </a:p>
                      </a:txBody>
                      <a:tcPr marL="91453" marR="91453" marT="45725" marB="45725" anchor="ctr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32417302"/>
                      </a:ext>
                    </a:extLst>
                  </a:tr>
                  <a:tr h="640151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US" sz="35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453" marR="91453" marT="45725" marB="4572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3"/>
                          <a:stretch>
                            <a:fillRect l="-116271" t="-312381" r="-593220" b="-10619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500" b="0" dirty="0">
                              <a:solidFill>
                                <a:srgbClr val="FF0000"/>
                              </a:solidFill>
                            </a:rPr>
                            <a:t>100.00</a:t>
                          </a:r>
                        </a:p>
                      </a:txBody>
                      <a:tcPr marL="91453" marR="91453" marT="45725" marB="4572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500" dirty="0">
                              <a:solidFill>
                                <a:srgbClr val="FF8000"/>
                              </a:solidFill>
                            </a:rPr>
                            <a:t>7.30</a:t>
                          </a:r>
                        </a:p>
                      </a:txBody>
                      <a:tcPr marL="91453" marR="91453" marT="45725" marB="4572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US" sz="35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US" sz="35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500" dirty="0">
                              <a:solidFill>
                                <a:srgbClr val="00B050"/>
                              </a:solidFill>
                            </a:rPr>
                            <a:t>9.60</a:t>
                          </a:r>
                        </a:p>
                      </a:txBody>
                      <a:tcPr marL="91453" marR="91453" marT="45725" marB="45725" anchor="ctr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10165467"/>
                      </a:ext>
                    </a:extLst>
                  </a:tr>
                  <a:tr h="640151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US" sz="35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453" marR="91453" marT="45725" marB="4572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3"/>
                          <a:stretch>
                            <a:fillRect l="-116271" t="-412381" r="-593220" b="-9619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500" b="0" dirty="0">
                              <a:solidFill>
                                <a:srgbClr val="FF0000"/>
                              </a:solidFill>
                            </a:rPr>
                            <a:t>100.00</a:t>
                          </a:r>
                        </a:p>
                      </a:txBody>
                      <a:tcPr marL="91453" marR="91453" marT="45725" marB="4572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500" dirty="0">
                              <a:solidFill>
                                <a:srgbClr val="FF8000"/>
                              </a:solidFill>
                            </a:rPr>
                            <a:t>5.40</a:t>
                          </a:r>
                        </a:p>
                      </a:txBody>
                      <a:tcPr marL="91453" marR="91453" marT="45725" marB="4572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US" sz="35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US" sz="35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500" dirty="0">
                              <a:solidFill>
                                <a:srgbClr val="00B050"/>
                              </a:solidFill>
                            </a:rPr>
                            <a:t>4.90</a:t>
                          </a:r>
                        </a:p>
                      </a:txBody>
                      <a:tcPr marL="91453" marR="91453" marT="45725" marB="45725" anchor="ctr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28712398"/>
                      </a:ext>
                    </a:extLst>
                  </a:tr>
                  <a:tr h="624909">
                    <a:tc vMerge="1">
                      <a:txBody>
                        <a:bodyPr/>
                        <a:lstStyle/>
                        <a:p>
                          <a:pPr algn="ctr"/>
                          <a:endParaRPr lang="en-US" sz="3500" b="1" dirty="0"/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sz="3500" b="0" dirty="0"/>
                            <a:t>B</a:t>
                          </a:r>
                        </a:p>
                      </a:txBody>
                      <a:tcPr marL="91453" marR="91453" marT="45725" marB="45725"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500" b="0" dirty="0"/>
                            <a:t>Originals</a:t>
                          </a:r>
                        </a:p>
                      </a:txBody>
                      <a:tcPr marL="91453" marR="91453" marT="45725" marB="4572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500" b="0" dirty="0"/>
                            <a:t>2.10</a:t>
                          </a:r>
                        </a:p>
                      </a:txBody>
                      <a:tcPr marL="91453" marR="91453" marT="45725" marB="4572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500" dirty="0"/>
                            <a:t>4.20</a:t>
                          </a:r>
                        </a:p>
                      </a:txBody>
                      <a:tcPr marL="91453" marR="91453" marT="45725" marB="4572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500" dirty="0"/>
                            <a:t>19.30</a:t>
                          </a:r>
                        </a:p>
                      </a:txBody>
                      <a:tcPr marL="91453" marR="91453" marT="45725" marB="4572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500" dirty="0"/>
                            <a:t>87.40</a:t>
                          </a:r>
                        </a:p>
                      </a:txBody>
                      <a:tcPr marL="91453" marR="91453" marT="45725" marB="4572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500" dirty="0"/>
                            <a:t>2.70</a:t>
                          </a:r>
                        </a:p>
                      </a:txBody>
                      <a:tcPr marL="91453" marR="91453" marT="45725" marB="45725" anchor="ctr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14240357"/>
                      </a:ext>
                    </a:extLst>
                  </a:tr>
                  <a:tr h="624909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US" sz="35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500" b="0" dirty="0"/>
                            <a:t>FGSM</a:t>
                          </a:r>
                        </a:p>
                      </a:txBody>
                      <a:tcPr marL="91453" marR="91453" marT="45725" marB="4572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500" b="0" dirty="0">
                              <a:solidFill>
                                <a:srgbClr val="FF0000"/>
                              </a:solidFill>
                            </a:rPr>
                            <a:t>39.50</a:t>
                          </a:r>
                        </a:p>
                      </a:txBody>
                      <a:tcPr marL="91453" marR="91453" marT="45725" marB="4572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500" dirty="0">
                              <a:solidFill>
                                <a:srgbClr val="FF8000"/>
                              </a:solidFill>
                            </a:rPr>
                            <a:t>8.60</a:t>
                          </a:r>
                        </a:p>
                      </a:txBody>
                      <a:tcPr marL="91453" marR="91453" marT="45725" marB="4572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500" dirty="0"/>
                        </a:p>
                      </a:txBody>
                      <a:tcPr marL="91453" marR="91453" marT="45725" marB="4572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500" dirty="0"/>
                        </a:p>
                      </a:txBody>
                      <a:tcPr marL="91453" marR="91453" marT="45725" marB="4572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500" dirty="0">
                              <a:solidFill>
                                <a:srgbClr val="00B050"/>
                              </a:solidFill>
                            </a:rPr>
                            <a:t>4.90</a:t>
                          </a:r>
                        </a:p>
                      </a:txBody>
                      <a:tcPr marL="91453" marR="91453" marT="45725" marB="45725" anchor="ctr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36772937"/>
                      </a:ext>
                    </a:extLst>
                  </a:tr>
                  <a:tr h="244827">
                    <a:tc>
                      <a:txBody>
                        <a:bodyPr/>
                        <a:lstStyle/>
                        <a:p>
                          <a:pPr algn="ctr"/>
                          <a:endParaRPr lang="en-US" sz="1000" b="1" dirty="0"/>
                        </a:p>
                      </a:txBody>
                      <a:tcPr marL="91453" marR="91453" marT="45725" marB="45725" anchor="ctr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gridSpan="7">
                      <a:txBody>
                        <a:bodyPr/>
                        <a:lstStyle/>
                        <a:p>
                          <a:pPr algn="ctr"/>
                          <a:endParaRPr lang="en-US" sz="1000" b="1" dirty="0"/>
                        </a:p>
                      </a:txBody>
                      <a:tcPr marL="91453" marR="91453" marT="45725" marB="45725" anchor="ctr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35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3500" b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35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35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35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35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3075946"/>
                      </a:ext>
                    </a:extLst>
                  </a:tr>
                  <a:tr h="640151">
                    <a:tc rowSpan="7">
                      <a:txBody>
                        <a:bodyPr/>
                        <a:lstStyle/>
                        <a:p>
                          <a:pPr algn="ctr"/>
                          <a:r>
                            <a:rPr lang="en-US" sz="3500" b="1" dirty="0">
                              <a:solidFill>
                                <a:srgbClr val="4A929C"/>
                              </a:solidFill>
                            </a:rPr>
                            <a:t>Fashion-MNIST</a:t>
                          </a:r>
                        </a:p>
                      </a:txBody>
                      <a:tcPr marL="91453" marR="91453" marT="45725" marB="45725" vert="vert270" anchor="ctr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500" b="1" dirty="0">
                              <a:solidFill>
                                <a:schemeClr val="tx1"/>
                              </a:solidFill>
                            </a:rPr>
                            <a:t>Model</a:t>
                          </a:r>
                        </a:p>
                      </a:txBody>
                      <a:tcPr marL="91453" marR="91453" marT="45725" marB="45725"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500" b="1" dirty="0">
                              <a:solidFill>
                                <a:schemeClr val="tx1"/>
                              </a:solidFill>
                            </a:rPr>
                            <a:t>Images</a:t>
                          </a:r>
                        </a:p>
                      </a:txBody>
                      <a:tcPr marL="91453" marR="91453" marT="45725" marB="4572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500" b="1" dirty="0">
                              <a:solidFill>
                                <a:schemeClr val="tx1"/>
                              </a:solidFill>
                            </a:rPr>
                            <a:t>Unsecured</a:t>
                          </a:r>
                        </a:p>
                      </a:txBody>
                      <a:tcPr marL="91453" marR="91453" marT="45725" marB="4572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500" b="1" dirty="0">
                              <a:solidFill>
                                <a:schemeClr val="tx1"/>
                              </a:solidFill>
                            </a:rPr>
                            <a:t>Permutation</a:t>
                          </a:r>
                        </a:p>
                      </a:txBody>
                      <a:tcPr marL="91453" marR="91453" marT="45725" marB="4572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b="1" dirty="0">
                              <a:solidFill>
                                <a:schemeClr val="tx1"/>
                              </a:solidFill>
                            </a:rPr>
                            <a:t>AES ∙ ECB</a:t>
                          </a:r>
                          <a:endParaRPr lang="en-US" sz="35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91453" marR="91453" marT="45725" marB="4572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b="1" dirty="0">
                              <a:solidFill>
                                <a:schemeClr val="tx1"/>
                              </a:solidFill>
                            </a:rPr>
                            <a:t>AES ∙ CBC</a:t>
                          </a:r>
                          <a:endParaRPr lang="en-US" sz="3500" dirty="0"/>
                        </a:p>
                      </a:txBody>
                      <a:tcPr marL="91453" marR="91453" marT="45725" marB="4572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b="1" dirty="0">
                              <a:solidFill>
                                <a:schemeClr val="tx1"/>
                              </a:solidFill>
                            </a:rPr>
                            <a:t>AES ∙ CTR</a:t>
                          </a:r>
                          <a:endParaRPr lang="en-US" sz="3500" dirty="0"/>
                        </a:p>
                      </a:txBody>
                      <a:tcPr marL="91453" marR="91453" marT="45725" marB="45725" anchor="ctr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6372282"/>
                      </a:ext>
                    </a:extLst>
                  </a:tr>
                  <a:tr h="624909">
                    <a:tc vMerge="1">
                      <a:txBody>
                        <a:bodyPr/>
                        <a:lstStyle/>
                        <a:p>
                          <a:pPr algn="ctr"/>
                          <a:endParaRPr lang="en-US" sz="3500" b="1" dirty="0"/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rowSpan="4">
                      <a:txBody>
                        <a:bodyPr/>
                        <a:lstStyle/>
                        <a:p>
                          <a:pPr algn="ctr"/>
                          <a:r>
                            <a:rPr lang="en-US" sz="3500" b="0" dirty="0"/>
                            <a:t>A</a:t>
                          </a:r>
                        </a:p>
                      </a:txBody>
                      <a:tcPr marL="91453" marR="91453" marT="45725" marB="45725"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500" b="0" dirty="0"/>
                            <a:t>Originals</a:t>
                          </a:r>
                        </a:p>
                      </a:txBody>
                      <a:tcPr marL="91453" marR="91453" marT="45725" marB="4572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500" dirty="0"/>
                            <a:t>8.30</a:t>
                          </a:r>
                        </a:p>
                      </a:txBody>
                      <a:tcPr marL="91453" marR="91453" marT="45725" marB="4572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500" dirty="0"/>
                            <a:t>12.30</a:t>
                          </a:r>
                        </a:p>
                      </a:txBody>
                      <a:tcPr marL="91453" marR="91453" marT="45725" marB="4572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500" dirty="0"/>
                            <a:t>54.60</a:t>
                          </a:r>
                        </a:p>
                      </a:txBody>
                      <a:tcPr marL="91453" marR="91453" marT="45725" marB="4572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500" dirty="0"/>
                            <a:t>71.50</a:t>
                          </a:r>
                        </a:p>
                      </a:txBody>
                      <a:tcPr marL="91453" marR="91453" marT="45725" marB="4572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500" dirty="0"/>
                            <a:t>17.40</a:t>
                          </a:r>
                        </a:p>
                      </a:txBody>
                      <a:tcPr marL="91453" marR="91453" marT="45725" marB="45725" anchor="ctr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7320090"/>
                      </a:ext>
                    </a:extLst>
                  </a:tr>
                  <a:tr h="640151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marL="0" marR="0" lvl="0" indent="0" algn="l" defTabSz="323990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3600" b="1" dirty="0"/>
                        </a:p>
                      </a:txBody>
                      <a:tcPr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453" marR="91453" marT="45725" marB="4572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3"/>
                          <a:stretch>
                            <a:fillRect l="-116271" t="-943810" r="-593220" b="-4304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500" b="0" dirty="0">
                              <a:solidFill>
                                <a:srgbClr val="FF0000"/>
                              </a:solidFill>
                            </a:rPr>
                            <a:t>100.00</a:t>
                          </a:r>
                        </a:p>
                      </a:txBody>
                      <a:tcPr marL="91453" marR="91453" marT="45725" marB="4572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500" dirty="0">
                              <a:solidFill>
                                <a:srgbClr val="FF8000"/>
                              </a:solidFill>
                            </a:rPr>
                            <a:t>12.70</a:t>
                          </a:r>
                        </a:p>
                      </a:txBody>
                      <a:tcPr marL="91453" marR="91453" marT="45725" marB="4572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rowSpan="3">
                      <a:txBody>
                        <a:bodyPr/>
                        <a:lstStyle/>
                        <a:p>
                          <a:pPr algn="ctr"/>
                          <a:endParaRPr lang="en-US" sz="3500" dirty="0"/>
                        </a:p>
                      </a:txBody>
                      <a:tcPr marL="91453" marR="91453" marT="45725" marB="4572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 rowSpan="3">
                      <a:txBody>
                        <a:bodyPr/>
                        <a:lstStyle/>
                        <a:p>
                          <a:pPr algn="ctr"/>
                          <a:endParaRPr lang="en-US" sz="3500" dirty="0"/>
                        </a:p>
                      </a:txBody>
                      <a:tcPr marL="91453" marR="91453" marT="45725" marB="4572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500" dirty="0">
                              <a:solidFill>
                                <a:srgbClr val="00B050"/>
                              </a:solidFill>
                            </a:rPr>
                            <a:t>17.20</a:t>
                          </a:r>
                        </a:p>
                      </a:txBody>
                      <a:tcPr marL="91453" marR="91453" marT="45725" marB="45725" anchor="ctr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10501758"/>
                      </a:ext>
                    </a:extLst>
                  </a:tr>
                  <a:tr h="640151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US" sz="3500" dirty="0"/>
                        </a:p>
                      </a:txBody>
                      <a:tcPr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453" marR="91453" marT="45725" marB="4572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3"/>
                          <a:stretch>
                            <a:fillRect l="-116271" t="-1043810" r="-593220" b="-3304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500" b="0" dirty="0">
                              <a:solidFill>
                                <a:srgbClr val="FF0000"/>
                              </a:solidFill>
                            </a:rPr>
                            <a:t>100.00</a:t>
                          </a:r>
                        </a:p>
                      </a:txBody>
                      <a:tcPr marL="91453" marR="91453" marT="45725" marB="4572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500" dirty="0">
                              <a:solidFill>
                                <a:srgbClr val="FF8000"/>
                              </a:solidFill>
                            </a:rPr>
                            <a:t>12.50</a:t>
                          </a:r>
                        </a:p>
                      </a:txBody>
                      <a:tcPr marL="91453" marR="91453" marT="45725" marB="4572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US" sz="35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US" sz="35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500" dirty="0">
                              <a:solidFill>
                                <a:srgbClr val="00B050"/>
                              </a:solidFill>
                            </a:rPr>
                            <a:t>18.70</a:t>
                          </a:r>
                        </a:p>
                      </a:txBody>
                      <a:tcPr marL="91453" marR="91453" marT="45725" marB="45725" anchor="ctr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18596869"/>
                      </a:ext>
                    </a:extLst>
                  </a:tr>
                  <a:tr h="640151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US" sz="3500" dirty="0"/>
                        </a:p>
                      </a:txBody>
                      <a:tcPr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453" marR="91453" marT="45725" marB="4572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3"/>
                          <a:stretch>
                            <a:fillRect l="-116271" t="-1143810" r="-593220" b="-2304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500" b="0" dirty="0">
                              <a:solidFill>
                                <a:srgbClr val="FF0000"/>
                              </a:solidFill>
                            </a:rPr>
                            <a:t>100.00</a:t>
                          </a:r>
                        </a:p>
                      </a:txBody>
                      <a:tcPr marL="91453" marR="91453" marT="45725" marB="4572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500" dirty="0">
                              <a:solidFill>
                                <a:srgbClr val="FF8000"/>
                              </a:solidFill>
                            </a:rPr>
                            <a:t>12.90</a:t>
                          </a:r>
                        </a:p>
                      </a:txBody>
                      <a:tcPr marL="91453" marR="91453" marT="45725" marB="4572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US" sz="35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US" sz="35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500">
                              <a:solidFill>
                                <a:srgbClr val="00B050"/>
                              </a:solidFill>
                            </a:rPr>
                            <a:t>17.80</a:t>
                          </a:r>
                          <a:endParaRPr lang="en-US" sz="35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 marL="91453" marR="91453" marT="45725" marB="45725" anchor="ctr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5005646"/>
                      </a:ext>
                    </a:extLst>
                  </a:tr>
                  <a:tr h="624909">
                    <a:tc vMerge="1">
                      <a:txBody>
                        <a:bodyPr/>
                        <a:lstStyle/>
                        <a:p>
                          <a:pPr algn="ctr"/>
                          <a:endParaRPr lang="en-US" sz="3500" b="1" dirty="0"/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sz="3500" b="0" dirty="0"/>
                            <a:t>B</a:t>
                          </a:r>
                        </a:p>
                      </a:txBody>
                      <a:tcPr marL="91453" marR="91453" marT="45725" marB="45725"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500" b="0" dirty="0"/>
                            <a:t>Originals</a:t>
                          </a:r>
                        </a:p>
                      </a:txBody>
                      <a:tcPr marL="91453" marR="91453" marT="45725" marB="4572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500" b="0" dirty="0"/>
                            <a:t>9.50</a:t>
                          </a:r>
                        </a:p>
                      </a:txBody>
                      <a:tcPr marL="91453" marR="91453" marT="45725" marB="4572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500" dirty="0"/>
                            <a:t>12.00</a:t>
                          </a:r>
                        </a:p>
                      </a:txBody>
                      <a:tcPr marL="91453" marR="91453" marT="45725" marB="4572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500" dirty="0"/>
                            <a:t>55.30</a:t>
                          </a:r>
                        </a:p>
                      </a:txBody>
                      <a:tcPr marL="91453" marR="91453" marT="45725" marB="4572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500" dirty="0"/>
                            <a:t>90.30</a:t>
                          </a:r>
                        </a:p>
                      </a:txBody>
                      <a:tcPr marL="91453" marR="91453" marT="45725" marB="4572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500" dirty="0"/>
                            <a:t>16.70</a:t>
                          </a:r>
                        </a:p>
                      </a:txBody>
                      <a:tcPr marL="91453" marR="91453" marT="45725" marB="45725" anchor="ctr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63458290"/>
                      </a:ext>
                    </a:extLst>
                  </a:tr>
                  <a:tr h="624909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US" sz="3500" b="1" dirty="0"/>
                        </a:p>
                      </a:txBody>
                      <a:tcPr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500" b="0" dirty="0"/>
                            <a:t>FGSM</a:t>
                          </a:r>
                        </a:p>
                      </a:txBody>
                      <a:tcPr marL="91453" marR="91453" marT="45725" marB="4572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500" b="0" dirty="0">
                              <a:solidFill>
                                <a:srgbClr val="FF0000"/>
                              </a:solidFill>
                            </a:rPr>
                            <a:t>77.20</a:t>
                          </a:r>
                        </a:p>
                      </a:txBody>
                      <a:tcPr marL="91453" marR="91453" marT="45725" marB="4572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500" dirty="0">
                              <a:solidFill>
                                <a:srgbClr val="FF8000"/>
                              </a:solidFill>
                            </a:rPr>
                            <a:t>29.80</a:t>
                          </a:r>
                        </a:p>
                      </a:txBody>
                      <a:tcPr marL="91453" marR="91453" marT="45725" marB="4572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500" dirty="0"/>
                        </a:p>
                      </a:txBody>
                      <a:tcPr marL="91453" marR="91453" marT="45725" marB="4572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500" dirty="0"/>
                        </a:p>
                      </a:txBody>
                      <a:tcPr marL="91453" marR="91453" marT="45725" marB="4572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500" dirty="0">
                              <a:solidFill>
                                <a:srgbClr val="00B050"/>
                              </a:solidFill>
                            </a:rPr>
                            <a:t>26.50</a:t>
                          </a:r>
                        </a:p>
                      </a:txBody>
                      <a:tcPr marL="91453" marR="91453" marT="45725" marB="45725" anchor="ctr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03943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13" name="Text Box 24">
            <a:extLst>
              <a:ext uri="{FF2B5EF4-FFF2-40B4-BE49-F238E27FC236}">
                <a16:creationId xmlns:a16="http://schemas.microsoft.com/office/drawing/2014/main" id="{6D9FF79C-648C-46CE-B96C-67F2287316E1}"/>
              </a:ext>
            </a:extLst>
          </p:cNvPr>
          <p:cNvSpPr txBox="1"/>
          <p:nvPr/>
        </p:nvSpPr>
        <p:spPr>
          <a:xfrm>
            <a:off x="6118520" y="38753006"/>
            <a:ext cx="20162963" cy="843085"/>
          </a:xfrm>
          <a:prstGeom prst="roundRect">
            <a:avLst/>
          </a:prstGeom>
          <a:solidFill>
            <a:srgbClr val="FF8000"/>
          </a:solidFill>
          <a:ln w="6350">
            <a:noFill/>
          </a:ln>
          <a:effectLst>
            <a:softEdge rad="0"/>
          </a:effectLst>
        </p:spPr>
        <p:txBody>
          <a:bodyPr rot="0" spcFirstLastPara="0" vert="horz" wrap="square" lIns="91449" tIns="45725" rIns="91449" bIns="4572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sz="4000" b="1" kern="0" dirty="0">
                <a:solidFill>
                  <a:srgbClr val="FFFFFF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Future Work</a:t>
            </a:r>
          </a:p>
        </p:txBody>
      </p:sp>
      <p:graphicFrame>
        <p:nvGraphicFramePr>
          <p:cNvPr id="115" name="Table 114">
            <a:extLst>
              <a:ext uri="{FF2B5EF4-FFF2-40B4-BE49-F238E27FC236}">
                <a16:creationId xmlns:a16="http://schemas.microsoft.com/office/drawing/2014/main" id="{60AB6869-4442-47D5-A6D5-F5FF01BD3F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7788342"/>
              </p:ext>
            </p:extLst>
          </p:nvPr>
        </p:nvGraphicFramePr>
        <p:xfrm>
          <a:off x="6118519" y="39596400"/>
          <a:ext cx="20174400" cy="17389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0000">
                  <a:extLst>
                    <a:ext uri="{9D8B030D-6E8A-4147-A177-3AD203B41FA5}">
                      <a16:colId xmlns:a16="http://schemas.microsoft.com/office/drawing/2014/main" val="2304463853"/>
                    </a:ext>
                  </a:extLst>
                </a:gridCol>
                <a:gridCol w="5644800">
                  <a:extLst>
                    <a:ext uri="{9D8B030D-6E8A-4147-A177-3AD203B41FA5}">
                      <a16:colId xmlns:a16="http://schemas.microsoft.com/office/drawing/2014/main" val="136540558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3677737521"/>
                    </a:ext>
                  </a:extLst>
                </a:gridCol>
                <a:gridCol w="5644800">
                  <a:extLst>
                    <a:ext uri="{9D8B030D-6E8A-4147-A177-3AD203B41FA5}">
                      <a16:colId xmlns:a16="http://schemas.microsoft.com/office/drawing/2014/main" val="2531497944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536389119"/>
                    </a:ext>
                  </a:extLst>
                </a:gridCol>
                <a:gridCol w="5644800">
                  <a:extLst>
                    <a:ext uri="{9D8B030D-6E8A-4147-A177-3AD203B41FA5}">
                      <a16:colId xmlns:a16="http://schemas.microsoft.com/office/drawing/2014/main" val="2668247915"/>
                    </a:ext>
                  </a:extLst>
                </a:gridCol>
              </a:tblGrid>
              <a:tr h="1738992">
                <a:tc>
                  <a:txBody>
                    <a:bodyPr/>
                    <a:lstStyle/>
                    <a:p>
                      <a:pPr marL="900000" marR="0" lvl="0" indent="-457200" algn="ctr" defTabSz="323990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3500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a:txBody>
                  <a:tcPr marL="91453" marR="91453" marT="45725" marB="45725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323990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3500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Improve accuracy on AES-ECB model</a:t>
                      </a:r>
                    </a:p>
                  </a:txBody>
                  <a:tcPr marL="0" marR="91453" marT="45725" marB="457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900000" marR="0" lvl="0" indent="-457200" algn="ctr" defTabSz="323990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3500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a:txBody>
                  <a:tcPr marL="91453" marR="91453" marT="45725" marB="45725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3500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Nicholas </a:t>
                      </a:r>
                      <a:r>
                        <a:rPr lang="en-US" sz="3500" b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Carlini</a:t>
                      </a:r>
                      <a:r>
                        <a:rPr lang="en-US" sz="3500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 (‘C’ in CW) believes that CW might still defeat these defenses</a:t>
                      </a:r>
                    </a:p>
                  </a:txBody>
                  <a:tcPr marL="0" marR="91453" marT="45725" marB="457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900000" marR="0" lvl="0" indent="-457200" algn="ctr" defTabSz="323990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3500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a:txBody>
                  <a:tcPr marL="91453" marR="91453" marT="45725" marB="45725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3500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Test on more complicated datasets; i.e. Cifar-10</a:t>
                      </a:r>
                    </a:p>
                  </a:txBody>
                  <a:tcPr marL="0" marR="91453" marT="45725" marB="457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8742136"/>
                  </a:ext>
                </a:extLst>
              </a:tr>
            </a:tbl>
          </a:graphicData>
        </a:graphic>
      </p:graphicFrame>
      <p:sp>
        <p:nvSpPr>
          <p:cNvPr id="37" name="תיבת טקסט 18">
            <a:extLst>
              <a:ext uri="{FF2B5EF4-FFF2-40B4-BE49-F238E27FC236}">
                <a16:creationId xmlns:a16="http://schemas.microsoft.com/office/drawing/2014/main" id="{DFA3AD4F-9BEE-44BC-8F51-FA5B66553EE6}"/>
              </a:ext>
            </a:extLst>
          </p:cNvPr>
          <p:cNvSpPr txBox="1"/>
          <p:nvPr/>
        </p:nvSpPr>
        <p:spPr>
          <a:xfrm>
            <a:off x="1436400" y="10170784"/>
            <a:ext cx="13683602" cy="3969419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ot="0" spcFirstLastPara="0" vert="horz" wrap="square" lIns="91440" tIns="45720" rIns="91440" bIns="45720" numCol="1" spcCol="0" rtlCol="1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700" dirty="0"/>
              <a:t>An adversarial example is an instance with small, intentional feature perturbations that causes a machine learning model to make a false prediction.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700" dirty="0"/>
              <a:t>The goal is to find a way to train ‘secured’ models such that these sort of attacks should not affect them.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700" dirty="0"/>
              <a:t>Project based on the article </a:t>
            </a:r>
            <a:r>
              <a:rPr lang="en-US" sz="3700" dirty="0">
                <a:solidFill>
                  <a:srgbClr val="0563C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Bridging machine learning and cryptography in defense against adversarial attacks</a:t>
            </a:r>
            <a:r>
              <a:rPr lang="en-US" sz="37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  <a:endParaRPr lang="en-US" sz="3700" dirty="0"/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62AC035D-436E-41C1-B871-8391C604BDB0}"/>
              </a:ext>
            </a:extLst>
          </p:cNvPr>
          <p:cNvGrpSpPr/>
          <p:nvPr/>
        </p:nvGrpSpPr>
        <p:grpSpPr>
          <a:xfrm>
            <a:off x="2257545" y="14317156"/>
            <a:ext cx="10966129" cy="4350555"/>
            <a:chOff x="1043894" y="14268344"/>
            <a:chExt cx="10962909" cy="4349594"/>
          </a:xfrm>
        </p:grpSpPr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A69FAACF-ABA8-43EA-B200-A749581D5FFA}"/>
                </a:ext>
              </a:extLst>
            </p:cNvPr>
            <p:cNvGrpSpPr/>
            <p:nvPr/>
          </p:nvGrpSpPr>
          <p:grpSpPr>
            <a:xfrm>
              <a:off x="2606511" y="15774767"/>
              <a:ext cx="8229600" cy="2843171"/>
              <a:chOff x="2606511" y="15469967"/>
              <a:chExt cx="8229600" cy="2843171"/>
            </a:xfrm>
          </p:grpSpPr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916F37C-FEE4-420B-AE8A-7CA4F54B8DED}"/>
                  </a:ext>
                </a:extLst>
              </p:cNvPr>
              <p:cNvSpPr txBox="1"/>
              <p:nvPr/>
            </p:nvSpPr>
            <p:spPr>
              <a:xfrm>
                <a:off x="2606511" y="17682265"/>
                <a:ext cx="8229600" cy="6308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500" dirty="0">
                    <a:solidFill>
                      <a:srgbClr val="4A929C"/>
                    </a:solidFill>
                  </a:rPr>
                  <a:t>example of an adversarial image</a:t>
                </a:r>
                <a:endParaRPr lang="en-US" sz="3500" b="1" dirty="0">
                  <a:solidFill>
                    <a:srgbClr val="4A929C"/>
                  </a:solidFill>
                </a:endParaRPr>
              </a:p>
            </p:txBody>
          </p:sp>
          <p:grpSp>
            <p:nvGrpSpPr>
              <p:cNvPr id="80" name="Group 79">
                <a:extLst>
                  <a:ext uri="{FF2B5EF4-FFF2-40B4-BE49-F238E27FC236}">
                    <a16:creationId xmlns:a16="http://schemas.microsoft.com/office/drawing/2014/main" id="{8245CA0B-71BC-476F-B724-07C1A7884AB8}"/>
                  </a:ext>
                </a:extLst>
              </p:cNvPr>
              <p:cNvGrpSpPr/>
              <p:nvPr/>
            </p:nvGrpSpPr>
            <p:grpSpPr>
              <a:xfrm>
                <a:off x="4539563" y="15469967"/>
                <a:ext cx="4477144" cy="631618"/>
                <a:chOff x="4539563" y="15469967"/>
                <a:chExt cx="4477144" cy="631618"/>
              </a:xfrm>
            </p:grpSpPr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8C9D5431-47C9-446E-8E17-F2D21D9E0F4E}"/>
                    </a:ext>
                  </a:extLst>
                </p:cNvPr>
                <p:cNvSpPr txBox="1"/>
                <p:nvPr/>
              </p:nvSpPr>
              <p:spPr>
                <a:xfrm>
                  <a:off x="8042407" y="15470712"/>
                  <a:ext cx="974300" cy="63087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500" b="1" dirty="0"/>
                    <a:t>=</a:t>
                  </a:r>
                </a:p>
              </p:txBody>
            </p:sp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C08A810E-0F9F-4B99-916F-CEC853B93B2E}"/>
                    </a:ext>
                  </a:extLst>
                </p:cNvPr>
                <p:cNvSpPr txBox="1"/>
                <p:nvPr/>
              </p:nvSpPr>
              <p:spPr>
                <a:xfrm>
                  <a:off x="4539563" y="15469967"/>
                  <a:ext cx="974300" cy="63087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500" b="1" dirty="0"/>
                    <a:t>+</a:t>
                  </a:r>
                </a:p>
              </p:txBody>
            </p:sp>
          </p:grpSp>
        </p:grp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8783E3E6-8DA0-4B43-8796-87BCCF6FDC3C}"/>
                </a:ext>
              </a:extLst>
            </p:cNvPr>
            <p:cNvSpPr txBox="1"/>
            <p:nvPr/>
          </p:nvSpPr>
          <p:spPr>
            <a:xfrm>
              <a:off x="1043894" y="17392895"/>
              <a:ext cx="4363375" cy="6308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500" dirty="0">
                  <a:solidFill>
                    <a:schemeClr val="accent6"/>
                  </a:solidFill>
                </a:rPr>
                <a:t>100% it’s “two”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E6E73A88-46EA-4CE7-9A89-D02616A68D39}"/>
                </a:ext>
              </a:extLst>
            </p:cNvPr>
            <p:cNvSpPr txBox="1"/>
            <p:nvPr/>
          </p:nvSpPr>
          <p:spPr>
            <a:xfrm>
              <a:off x="8430229" y="17394149"/>
              <a:ext cx="3576574" cy="6308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500" dirty="0">
                  <a:solidFill>
                    <a:srgbClr val="FF0000"/>
                  </a:solidFill>
                </a:rPr>
                <a:t>49% it’s “one”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E94ECADF-7BEE-4462-9B64-71E30E31F5F8}"/>
                </a:ext>
              </a:extLst>
            </p:cNvPr>
            <p:cNvSpPr txBox="1"/>
            <p:nvPr/>
          </p:nvSpPr>
          <p:spPr>
            <a:xfrm>
              <a:off x="9114887" y="14269694"/>
              <a:ext cx="2216500" cy="6308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500" dirty="0">
                  <a:solidFill>
                    <a:srgbClr val="4A929C"/>
                  </a:solidFill>
                </a:rPr>
                <a:t>adversarial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1BEBFB0E-1131-4431-A1CB-0C5AB8076F74}"/>
                </a:ext>
              </a:extLst>
            </p:cNvPr>
            <p:cNvSpPr txBox="1"/>
            <p:nvPr/>
          </p:nvSpPr>
          <p:spPr>
            <a:xfrm>
              <a:off x="5994279" y="14269694"/>
              <a:ext cx="1556920" cy="6308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500" dirty="0">
                  <a:solidFill>
                    <a:srgbClr val="4A929C"/>
                  </a:solidFill>
                </a:rPr>
                <a:t>noise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0247A0ED-9373-4A7C-B2A7-CF82E9F82D9D}"/>
                </a:ext>
              </a:extLst>
            </p:cNvPr>
            <p:cNvSpPr txBox="1"/>
            <p:nvPr/>
          </p:nvSpPr>
          <p:spPr>
            <a:xfrm>
              <a:off x="2519973" y="14268344"/>
              <a:ext cx="1556920" cy="6308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500" dirty="0">
                  <a:solidFill>
                    <a:srgbClr val="4A929C"/>
                  </a:solidFill>
                </a:rPr>
                <a:t>original</a:t>
              </a:r>
            </a:p>
          </p:txBody>
        </p:sp>
      </p:grpSp>
      <p:sp>
        <p:nvSpPr>
          <p:cNvPr id="124" name="Text Box 24">
            <a:extLst>
              <a:ext uri="{FF2B5EF4-FFF2-40B4-BE49-F238E27FC236}">
                <a16:creationId xmlns:a16="http://schemas.microsoft.com/office/drawing/2014/main" id="{27B38341-DDF5-4423-9D2D-6E3044C7E78B}"/>
              </a:ext>
            </a:extLst>
          </p:cNvPr>
          <p:cNvSpPr txBox="1"/>
          <p:nvPr/>
        </p:nvSpPr>
        <p:spPr>
          <a:xfrm>
            <a:off x="716400" y="9309600"/>
            <a:ext cx="14403600" cy="843085"/>
          </a:xfrm>
          <a:prstGeom prst="roundRect">
            <a:avLst/>
          </a:prstGeom>
          <a:solidFill>
            <a:srgbClr val="FF8000"/>
          </a:solidFill>
          <a:ln w="6350">
            <a:noFill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sz="4000" b="1" kern="0" dirty="0">
                <a:solidFill>
                  <a:srgbClr val="FFFFFF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Background and Goal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960A5DA-723E-4CF5-A7CB-4918ECC6BC21}"/>
              </a:ext>
            </a:extLst>
          </p:cNvPr>
          <p:cNvGrpSpPr/>
          <p:nvPr/>
        </p:nvGrpSpPr>
        <p:grpSpPr>
          <a:xfrm>
            <a:off x="17280000" y="18154800"/>
            <a:ext cx="14403600" cy="12428775"/>
            <a:chOff x="17280000" y="18154800"/>
            <a:chExt cx="14403600" cy="12428775"/>
          </a:xfrm>
        </p:grpSpPr>
        <p:sp>
          <p:nvSpPr>
            <p:cNvPr id="18" name="TextBox 17"/>
            <p:cNvSpPr txBox="1"/>
            <p:nvPr/>
          </p:nvSpPr>
          <p:spPr>
            <a:xfrm>
              <a:off x="18616981" y="29952633"/>
              <a:ext cx="11792933" cy="63094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500" dirty="0">
                  <a:solidFill>
                    <a:srgbClr val="4A929C"/>
                  </a:solidFill>
                </a:rPr>
                <a:t>classification error (%) on the first 1000 test samples</a:t>
              </a:r>
              <a:endParaRPr lang="en-US" sz="3500" dirty="0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79D4DAC0-24E7-494E-9124-BC5E5684AAA3}"/>
                </a:ext>
              </a:extLst>
            </p:cNvPr>
            <p:cNvGrpSpPr/>
            <p:nvPr/>
          </p:nvGrpSpPr>
          <p:grpSpPr>
            <a:xfrm>
              <a:off x="17280000" y="18154800"/>
              <a:ext cx="14403600" cy="2076860"/>
              <a:chOff x="17280000" y="18154800"/>
              <a:chExt cx="14403600" cy="2076860"/>
            </a:xfrm>
          </p:grpSpPr>
          <p:sp>
            <p:nvSpPr>
              <p:cNvPr id="28" name="תיבת טקסט 18">
                <a:extLst>
                  <a:ext uri="{FF2B5EF4-FFF2-40B4-BE49-F238E27FC236}">
                    <a16:creationId xmlns:a16="http://schemas.microsoft.com/office/drawing/2014/main" id="{533A65D4-67FB-4E41-9421-FD9DB044B4D3}"/>
                  </a:ext>
                </a:extLst>
              </p:cNvPr>
              <p:cNvSpPr txBox="1"/>
              <p:nvPr/>
            </p:nvSpPr>
            <p:spPr>
              <a:xfrm>
                <a:off x="17999998" y="19015027"/>
                <a:ext cx="13683599" cy="121663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rot="0" spcFirstLastPara="0" vert="horz" wrap="square" lIns="91440" tIns="45720" rIns="91440" bIns="45720" numCol="1" spcCol="0" rtlCol="1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r>
                  <a:rPr lang="en-US" sz="3700" dirty="0"/>
                  <a:t>We achieved the goal with models applying permutation and</a:t>
                </a:r>
              </a:p>
              <a:p>
                <a:pPr lvl="0"/>
                <a:r>
                  <a:rPr lang="en-US" sz="3700" dirty="0"/>
                  <a:t>AES ∙ CTR encryption techniques on the images. Full results below.</a:t>
                </a:r>
              </a:p>
            </p:txBody>
          </p:sp>
          <p:sp>
            <p:nvSpPr>
              <p:cNvPr id="122" name="Text Box 24">
                <a:extLst>
                  <a:ext uri="{FF2B5EF4-FFF2-40B4-BE49-F238E27FC236}">
                    <a16:creationId xmlns:a16="http://schemas.microsoft.com/office/drawing/2014/main" id="{AA25DFA3-D40A-4236-B0D2-AD3050A17056}"/>
                  </a:ext>
                </a:extLst>
              </p:cNvPr>
              <p:cNvSpPr txBox="1"/>
              <p:nvPr/>
            </p:nvSpPr>
            <p:spPr>
              <a:xfrm>
                <a:off x="17280000" y="18154800"/>
                <a:ext cx="14403600" cy="843085"/>
              </a:xfrm>
              <a:prstGeom prst="roundRect">
                <a:avLst/>
              </a:prstGeom>
              <a:solidFill>
                <a:srgbClr val="FF8000"/>
              </a:solidFill>
              <a:ln w="6350">
                <a:noFill/>
              </a:ln>
              <a:effectLst/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5000"/>
                  </a:lnSpc>
                  <a:spcAft>
                    <a:spcPts val="1000"/>
                  </a:spcAft>
                </a:pPr>
                <a:r>
                  <a:rPr lang="en-US" sz="4000" b="1" kern="0" dirty="0">
                    <a:solidFill>
                      <a:srgbClr val="FFFFFF"/>
                    </a:solidFill>
                    <a:latin typeface="Calibri" panose="020F0502020204030204" pitchFamily="34" charset="0"/>
                    <a:cs typeface="Arial" panose="020B0604020202020204" pitchFamily="34" charset="0"/>
                  </a:rPr>
                  <a:t>Results</a:t>
                </a:r>
              </a:p>
            </p:txBody>
          </p:sp>
        </p:grpSp>
      </p:grp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CB18D2FC-686B-47F8-946B-00FA404B8F03}"/>
              </a:ext>
            </a:extLst>
          </p:cNvPr>
          <p:cNvGrpSpPr/>
          <p:nvPr/>
        </p:nvGrpSpPr>
        <p:grpSpPr>
          <a:xfrm>
            <a:off x="17703082" y="12911224"/>
            <a:ext cx="13791520" cy="5011520"/>
            <a:chOff x="18336124" y="12911224"/>
            <a:chExt cx="13791520" cy="5011520"/>
          </a:xfrm>
        </p:grpSpPr>
        <p:grpSp>
          <p:nvGrpSpPr>
            <p:cNvPr id="160" name="Group 159">
              <a:extLst>
                <a:ext uri="{FF2B5EF4-FFF2-40B4-BE49-F238E27FC236}">
                  <a16:creationId xmlns:a16="http://schemas.microsoft.com/office/drawing/2014/main" id="{533F289F-17C2-4D30-8AEB-7F0690CB436E}"/>
                </a:ext>
              </a:extLst>
            </p:cNvPr>
            <p:cNvGrpSpPr/>
            <p:nvPr/>
          </p:nvGrpSpPr>
          <p:grpSpPr>
            <a:xfrm>
              <a:off x="19191600" y="13165200"/>
              <a:ext cx="11315624" cy="3240358"/>
              <a:chOff x="2279556" y="14563329"/>
              <a:chExt cx="11315624" cy="3240358"/>
            </a:xfrm>
          </p:grpSpPr>
          <p:pic>
            <p:nvPicPr>
              <p:cNvPr id="161" name="Picture 160">
                <a:extLst>
                  <a:ext uri="{FF2B5EF4-FFF2-40B4-BE49-F238E27FC236}">
                    <a16:creationId xmlns:a16="http://schemas.microsoft.com/office/drawing/2014/main" id="{FCBABD00-A7E2-4998-927D-71DCCF8B40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5776391" y="14563329"/>
                <a:ext cx="4320477" cy="3240358"/>
              </a:xfrm>
              <a:prstGeom prst="rect">
                <a:avLst/>
              </a:prstGeom>
            </p:spPr>
          </p:pic>
          <p:pic>
            <p:nvPicPr>
              <p:cNvPr id="162" name="Picture 161">
                <a:extLst>
                  <a:ext uri="{FF2B5EF4-FFF2-40B4-BE49-F238E27FC236}">
                    <a16:creationId xmlns:a16="http://schemas.microsoft.com/office/drawing/2014/main" id="{0621DB5B-C7BA-48E7-A0BB-C168D5A05C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74545" y="14563329"/>
                <a:ext cx="4320635" cy="3240358"/>
              </a:xfrm>
              <a:prstGeom prst="rect">
                <a:avLst/>
              </a:prstGeom>
            </p:spPr>
          </p:pic>
          <p:pic>
            <p:nvPicPr>
              <p:cNvPr id="163" name="Picture 162" descr="A close up of a mans face&#10;&#10;Description automatically generated">
                <a:extLst>
                  <a:ext uri="{FF2B5EF4-FFF2-40B4-BE49-F238E27FC236}">
                    <a16:creationId xmlns:a16="http://schemas.microsoft.com/office/drawing/2014/main" id="{711A3BA5-DFA3-417C-B4C3-BA5C87891E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79556" y="14563329"/>
                <a:ext cx="4320635" cy="3240358"/>
              </a:xfrm>
              <a:prstGeom prst="rect">
                <a:avLst/>
              </a:prstGeom>
            </p:spPr>
          </p:pic>
        </p:grpSp>
        <p:grpSp>
          <p:nvGrpSpPr>
            <p:cNvPr id="171" name="Group 170">
              <a:extLst>
                <a:ext uri="{FF2B5EF4-FFF2-40B4-BE49-F238E27FC236}">
                  <a16:creationId xmlns:a16="http://schemas.microsoft.com/office/drawing/2014/main" id="{0502998F-D0B2-41C3-90EA-87196EE56144}"/>
                </a:ext>
              </a:extLst>
            </p:cNvPr>
            <p:cNvGrpSpPr/>
            <p:nvPr/>
          </p:nvGrpSpPr>
          <p:grpSpPr>
            <a:xfrm>
              <a:off x="18336124" y="12911224"/>
              <a:ext cx="13791520" cy="5011520"/>
              <a:chOff x="18336124" y="12911224"/>
              <a:chExt cx="13791520" cy="5011520"/>
            </a:xfrm>
          </p:grpSpPr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9AFC47EB-42FA-43B1-B48C-00D6F8E3D06D}"/>
                  </a:ext>
                </a:extLst>
              </p:cNvPr>
              <p:cNvSpPr txBox="1"/>
              <p:nvPr/>
            </p:nvSpPr>
            <p:spPr>
              <a:xfrm>
                <a:off x="18982626" y="17276413"/>
                <a:ext cx="1165768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500" dirty="0">
                    <a:solidFill>
                      <a:srgbClr val="4A929C"/>
                    </a:solidFill>
                  </a:rPr>
                  <a:t>visualization of a CW attack secured by AES ∙</a:t>
                </a:r>
                <a:r>
                  <a:rPr lang="en-US" sz="3200" b="1" dirty="0">
                    <a:solidFill>
                      <a:srgbClr val="4A929C"/>
                    </a:solidFill>
                  </a:rPr>
                  <a:t> </a:t>
                </a:r>
                <a:r>
                  <a:rPr lang="en-US" sz="3500" dirty="0">
                    <a:solidFill>
                      <a:srgbClr val="4A929C"/>
                    </a:solidFill>
                  </a:rPr>
                  <a:t>CTR</a:t>
                </a:r>
              </a:p>
            </p:txBody>
          </p:sp>
          <p:grpSp>
            <p:nvGrpSpPr>
              <p:cNvPr id="170" name="Group 169">
                <a:extLst>
                  <a:ext uri="{FF2B5EF4-FFF2-40B4-BE49-F238E27FC236}">
                    <a16:creationId xmlns:a16="http://schemas.microsoft.com/office/drawing/2014/main" id="{EB31477F-0363-44C6-96BE-4672BA37F8EB}"/>
                  </a:ext>
                </a:extLst>
              </p:cNvPr>
              <p:cNvGrpSpPr/>
              <p:nvPr/>
            </p:nvGrpSpPr>
            <p:grpSpPr>
              <a:xfrm>
                <a:off x="18336124" y="12911224"/>
                <a:ext cx="13791520" cy="4317927"/>
                <a:chOff x="18336124" y="12911224"/>
                <a:chExt cx="13791520" cy="4317927"/>
              </a:xfrm>
            </p:grpSpPr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3DDD1541-8047-44BB-9199-9795894A96C2}"/>
                    </a:ext>
                  </a:extLst>
                </p:cNvPr>
                <p:cNvSpPr txBox="1"/>
                <p:nvPr/>
              </p:nvSpPr>
              <p:spPr>
                <a:xfrm>
                  <a:off x="26134969" y="14423045"/>
                  <a:ext cx="974586" cy="63101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500" b="1" dirty="0"/>
                    <a:t>=</a:t>
                  </a:r>
                </a:p>
              </p:txBody>
            </p:sp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D2C6FFDE-1D92-4368-9EE1-96CB4B026C9A}"/>
                    </a:ext>
                  </a:extLst>
                </p:cNvPr>
                <p:cNvSpPr txBox="1"/>
                <p:nvPr/>
              </p:nvSpPr>
              <p:spPr>
                <a:xfrm>
                  <a:off x="22661549" y="14421744"/>
                  <a:ext cx="974586" cy="63101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500" b="1" dirty="0"/>
                    <a:t>+</a:t>
                  </a:r>
                </a:p>
              </p:txBody>
            </p:sp>
            <p:grpSp>
              <p:nvGrpSpPr>
                <p:cNvPr id="169" name="Group 168">
                  <a:extLst>
                    <a:ext uri="{FF2B5EF4-FFF2-40B4-BE49-F238E27FC236}">
                      <a16:creationId xmlns:a16="http://schemas.microsoft.com/office/drawing/2014/main" id="{10F367E7-B82D-4313-A529-42ED9642AEA7}"/>
                    </a:ext>
                  </a:extLst>
                </p:cNvPr>
                <p:cNvGrpSpPr/>
                <p:nvPr/>
              </p:nvGrpSpPr>
              <p:grpSpPr>
                <a:xfrm>
                  <a:off x="20610774" y="12911224"/>
                  <a:ext cx="8809719" cy="632292"/>
                  <a:chOff x="20610774" y="12911224"/>
                  <a:chExt cx="8809719" cy="632292"/>
                </a:xfrm>
              </p:grpSpPr>
              <p:sp>
                <p:nvSpPr>
                  <p:cNvPr id="69" name="TextBox 68">
                    <a:extLst>
                      <a:ext uri="{FF2B5EF4-FFF2-40B4-BE49-F238E27FC236}">
                        <a16:creationId xmlns:a16="http://schemas.microsoft.com/office/drawing/2014/main" id="{91FA1A4A-799D-4C1C-B711-221B958168CA}"/>
                      </a:ext>
                    </a:extLst>
                  </p:cNvPr>
                  <p:cNvSpPr txBox="1"/>
                  <p:nvPr/>
                </p:nvSpPr>
                <p:spPr>
                  <a:xfrm>
                    <a:off x="27234110" y="12911224"/>
                    <a:ext cx="2186383" cy="63101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3500" dirty="0">
                        <a:solidFill>
                          <a:srgbClr val="4A929C"/>
                        </a:solidFill>
                      </a:rPr>
                      <a:t>adversarial</a:t>
                    </a:r>
                  </a:p>
                </p:txBody>
              </p:sp>
              <p:sp>
                <p:nvSpPr>
                  <p:cNvPr id="70" name="TextBox 69">
                    <a:extLst>
                      <a:ext uri="{FF2B5EF4-FFF2-40B4-BE49-F238E27FC236}">
                        <a16:creationId xmlns:a16="http://schemas.microsoft.com/office/drawing/2014/main" id="{75333DDE-85A8-4F7A-AB5E-D95541C8839B}"/>
                      </a:ext>
                    </a:extLst>
                  </p:cNvPr>
                  <p:cNvSpPr txBox="1"/>
                  <p:nvPr/>
                </p:nvSpPr>
                <p:spPr>
                  <a:xfrm>
                    <a:off x="24051977" y="12911224"/>
                    <a:ext cx="1557378" cy="63101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3500" dirty="0">
                        <a:solidFill>
                          <a:srgbClr val="4A929C"/>
                        </a:solidFill>
                      </a:rPr>
                      <a:t>noise</a:t>
                    </a:r>
                  </a:p>
                </p:txBody>
              </p:sp>
              <p:sp>
                <p:nvSpPr>
                  <p:cNvPr id="71" name="TextBox 70">
                    <a:extLst>
                      <a:ext uri="{FF2B5EF4-FFF2-40B4-BE49-F238E27FC236}">
                        <a16:creationId xmlns:a16="http://schemas.microsoft.com/office/drawing/2014/main" id="{BC69923F-D19A-46C6-98D4-0A7872704C55}"/>
                      </a:ext>
                    </a:extLst>
                  </p:cNvPr>
                  <p:cNvSpPr txBox="1"/>
                  <p:nvPr/>
                </p:nvSpPr>
                <p:spPr>
                  <a:xfrm>
                    <a:off x="20610774" y="12912505"/>
                    <a:ext cx="1557378" cy="63101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3500" dirty="0">
                        <a:solidFill>
                          <a:srgbClr val="4A929C"/>
                        </a:solidFill>
                      </a:rPr>
                      <a:t>original</a:t>
                    </a:r>
                  </a:p>
                </p:txBody>
              </p:sp>
            </p:grpSp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C52B1F06-4451-433B-937C-57BBD07EF5D0}"/>
                    </a:ext>
                  </a:extLst>
                </p:cNvPr>
                <p:cNvSpPr txBox="1"/>
                <p:nvPr/>
              </p:nvSpPr>
              <p:spPr>
                <a:xfrm>
                  <a:off x="18336124" y="16058224"/>
                  <a:ext cx="6693463" cy="116955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3500" dirty="0"/>
                    <a:t>unsecured:	</a:t>
                  </a:r>
                  <a:r>
                    <a:rPr lang="en-US" sz="3500" dirty="0">
                      <a:solidFill>
                        <a:schemeClr val="accent6"/>
                      </a:solidFill>
                    </a:rPr>
                    <a:t>100% it’s “ankle boot”</a:t>
                  </a:r>
                </a:p>
                <a:p>
                  <a:r>
                    <a:rPr lang="en-US" sz="3500" dirty="0"/>
                    <a:t>secured:		</a:t>
                  </a:r>
                  <a:r>
                    <a:rPr lang="en-US" sz="3500" dirty="0">
                      <a:solidFill>
                        <a:schemeClr val="accent6"/>
                      </a:solidFill>
                    </a:rPr>
                    <a:t>95% it’s “ankle boot”</a:t>
                  </a:r>
                </a:p>
              </p:txBody>
            </p:sp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33AFBAEF-7695-476D-981C-61694EFA6AE1}"/>
                    </a:ext>
                  </a:extLst>
                </p:cNvPr>
                <p:cNvSpPr txBox="1"/>
                <p:nvPr/>
              </p:nvSpPr>
              <p:spPr>
                <a:xfrm>
                  <a:off x="25739153" y="16059600"/>
                  <a:ext cx="6388491" cy="116955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3500" dirty="0"/>
                    <a:t>unsecured:	</a:t>
                  </a:r>
                  <a:r>
                    <a:rPr lang="en-US" sz="3500" dirty="0">
                      <a:solidFill>
                        <a:srgbClr val="FF0000"/>
                      </a:solidFill>
                    </a:rPr>
                    <a:t>52% it’s “sandal”</a:t>
                  </a:r>
                </a:p>
                <a:p>
                  <a:r>
                    <a:rPr lang="en-US" sz="3500" dirty="0"/>
                    <a:t>secured:		</a:t>
                  </a:r>
                  <a:r>
                    <a:rPr lang="en-US" sz="3500" dirty="0">
                      <a:solidFill>
                        <a:schemeClr val="accent6"/>
                      </a:solidFill>
                    </a:rPr>
                    <a:t>73% it’s “ankle boot”</a:t>
                  </a:r>
                </a:p>
              </p:txBody>
            </p:sp>
          </p:grpSp>
        </p:grpSp>
      </p:grpSp>
      <p:sp>
        <p:nvSpPr>
          <p:cNvPr id="10" name="תיבת טקסט 18">
            <a:extLst>
              <a:ext uri="{FF2B5EF4-FFF2-40B4-BE49-F238E27FC236}">
                <a16:creationId xmlns:a16="http://schemas.microsoft.com/office/drawing/2014/main" id="{5829F93E-C6BE-4714-B2D5-973472A44C1D}"/>
              </a:ext>
            </a:extLst>
          </p:cNvPr>
          <p:cNvSpPr txBox="1"/>
          <p:nvPr/>
        </p:nvSpPr>
        <p:spPr>
          <a:xfrm>
            <a:off x="18000266" y="10170080"/>
            <a:ext cx="13682008" cy="2906435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ot="0" spcFirstLastPara="0" vert="horz" wrap="square" lIns="91440" tIns="45720" rIns="91440" bIns="45720" numCol="1" spcCol="0" rtlCol="1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3700" dirty="0"/>
              <a:t>Attacks: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700" dirty="0" err="1"/>
              <a:t>Carlini</a:t>
            </a:r>
            <a:r>
              <a:rPr lang="en-US" sz="3700" dirty="0"/>
              <a:t> &amp; Wagner, CW</a:t>
            </a:r>
            <a:endParaRPr lang="en-US" sz="37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700" dirty="0"/>
              <a:t>Fast Gradient Sign Method, FGSM</a:t>
            </a:r>
          </a:p>
          <a:p>
            <a:r>
              <a:rPr lang="en-US" sz="3700" dirty="0"/>
              <a:t>‘gray-box’ scenario, i.e. the attacker knows the architecture of the model but has no access to the private key (nor the weights).</a:t>
            </a:r>
          </a:p>
        </p:txBody>
      </p:sp>
      <p:sp>
        <p:nvSpPr>
          <p:cNvPr id="125" name="Text Box 24">
            <a:extLst>
              <a:ext uri="{FF2B5EF4-FFF2-40B4-BE49-F238E27FC236}">
                <a16:creationId xmlns:a16="http://schemas.microsoft.com/office/drawing/2014/main" id="{3A84782C-A4F1-4F79-BB55-0F0BE1B1B589}"/>
              </a:ext>
            </a:extLst>
          </p:cNvPr>
          <p:cNvSpPr txBox="1"/>
          <p:nvPr/>
        </p:nvSpPr>
        <p:spPr>
          <a:xfrm>
            <a:off x="17280000" y="9309600"/>
            <a:ext cx="14403600" cy="843085"/>
          </a:xfrm>
          <a:prstGeom prst="roundRect">
            <a:avLst/>
          </a:prstGeom>
          <a:solidFill>
            <a:srgbClr val="FF8000"/>
          </a:solidFill>
          <a:ln w="6350">
            <a:noFill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sz="4000" b="1" kern="0" dirty="0">
                <a:solidFill>
                  <a:srgbClr val="FFFFFF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Attacking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56C091B-C9C8-4E6D-9919-682656CA8CE2}"/>
              </a:ext>
            </a:extLst>
          </p:cNvPr>
          <p:cNvGrpSpPr/>
          <p:nvPr/>
        </p:nvGrpSpPr>
        <p:grpSpPr>
          <a:xfrm>
            <a:off x="17280000" y="30875520"/>
            <a:ext cx="14403600" cy="7651402"/>
            <a:chOff x="17280000" y="30875520"/>
            <a:chExt cx="14403600" cy="7651402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5A745D60-7A1A-45E0-8C8E-624EF6E2C95C}"/>
                </a:ext>
              </a:extLst>
            </p:cNvPr>
            <p:cNvSpPr txBox="1"/>
            <p:nvPr/>
          </p:nvSpPr>
          <p:spPr>
            <a:xfrm>
              <a:off x="17857065" y="37895900"/>
              <a:ext cx="13248309" cy="631022"/>
            </a:xfrm>
            <a:prstGeom prst="rect">
              <a:avLst/>
            </a:prstGeom>
            <a:noFill/>
          </p:spPr>
          <p:txBody>
            <a:bodyPr wrap="square" lIns="91458" tIns="45730" rIns="91458" bIns="45730" rtlCol="0">
              <a:spAutoFit/>
            </a:bodyPr>
            <a:lstStyle/>
            <a:p>
              <a:pPr algn="ctr"/>
              <a:r>
                <a:rPr lang="en-US" sz="3500" dirty="0">
                  <a:solidFill>
                    <a:srgbClr val="4A929C"/>
                  </a:solidFill>
                </a:rPr>
                <a:t>results for training permutated data, various image dimensions</a:t>
              </a:r>
            </a:p>
          </p:txBody>
        </p:sp>
        <p:grpSp>
          <p:nvGrpSpPr>
            <p:cNvPr id="135" name="Group 134">
              <a:extLst>
                <a:ext uri="{FF2B5EF4-FFF2-40B4-BE49-F238E27FC236}">
                  <a16:creationId xmlns:a16="http://schemas.microsoft.com/office/drawing/2014/main" id="{DF3C6EA3-15C7-41BD-BFD9-69A37F12D6A3}"/>
                </a:ext>
              </a:extLst>
            </p:cNvPr>
            <p:cNvGrpSpPr/>
            <p:nvPr/>
          </p:nvGrpSpPr>
          <p:grpSpPr>
            <a:xfrm>
              <a:off x="17280000" y="30875520"/>
              <a:ext cx="14403600" cy="2733301"/>
              <a:chOff x="17280000" y="31363200"/>
              <a:chExt cx="14403600" cy="2733301"/>
            </a:xfrm>
          </p:grpSpPr>
          <p:sp>
            <p:nvSpPr>
              <p:cNvPr id="52" name="תיבת טקסט 18">
                <a:extLst>
                  <a:ext uri="{FF2B5EF4-FFF2-40B4-BE49-F238E27FC236}">
                    <a16:creationId xmlns:a16="http://schemas.microsoft.com/office/drawing/2014/main" id="{2B868D60-4E17-4C1B-82F1-887DBBBB59F6}"/>
                  </a:ext>
                </a:extLst>
              </p:cNvPr>
              <p:cNvSpPr txBox="1"/>
              <p:nvPr/>
            </p:nvSpPr>
            <p:spPr>
              <a:xfrm>
                <a:off x="17999998" y="32221881"/>
                <a:ext cx="13683599" cy="1874620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rot="0" spcFirstLastPara="0" vert="horz" wrap="square" lIns="91440" tIns="45720" rIns="91440" bIns="45720" numCol="1" spcCol="0" rtlCol="1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r>
                  <a:rPr lang="en-US" sz="3700" dirty="0"/>
                  <a:t>To verify that the learning ability of a permutation model does not result from high density in small images, we trained models on padded images. </a:t>
                </a:r>
              </a:p>
            </p:txBody>
          </p:sp>
          <p:sp>
            <p:nvSpPr>
              <p:cNvPr id="123" name="Text Box 24">
                <a:extLst>
                  <a:ext uri="{FF2B5EF4-FFF2-40B4-BE49-F238E27FC236}">
                    <a16:creationId xmlns:a16="http://schemas.microsoft.com/office/drawing/2014/main" id="{51EC4D58-2A5C-4D2D-BDA9-3C9C73726D2B}"/>
                  </a:ext>
                </a:extLst>
              </p:cNvPr>
              <p:cNvSpPr txBox="1"/>
              <p:nvPr/>
            </p:nvSpPr>
            <p:spPr>
              <a:xfrm>
                <a:off x="17280000" y="31363200"/>
                <a:ext cx="14403600" cy="843085"/>
              </a:xfrm>
              <a:prstGeom prst="roundRect">
                <a:avLst/>
              </a:prstGeom>
              <a:solidFill>
                <a:srgbClr val="FF8000"/>
              </a:solidFill>
              <a:ln w="6350">
                <a:noFill/>
              </a:ln>
              <a:effectLst/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5000"/>
                  </a:lnSpc>
                  <a:spcAft>
                    <a:spcPts val="1000"/>
                  </a:spcAft>
                </a:pPr>
                <a:r>
                  <a:rPr lang="en-US" sz="4000" b="1" kern="0" dirty="0">
                    <a:solidFill>
                      <a:srgbClr val="FFFFFF"/>
                    </a:solidFill>
                    <a:latin typeface="Calibri" panose="020F0502020204030204" pitchFamily="34" charset="0"/>
                    <a:cs typeface="Arial" panose="020B0604020202020204" pitchFamily="34" charset="0"/>
                  </a:rPr>
                  <a:t>Success with Permutation , Coincidence? </a:t>
                </a:r>
              </a:p>
            </p:txBody>
          </p:sp>
        </p:grpSp>
      </p:grpSp>
      <p:sp>
        <p:nvSpPr>
          <p:cNvPr id="127" name="Text Box 24">
            <a:extLst>
              <a:ext uri="{FF2B5EF4-FFF2-40B4-BE49-F238E27FC236}">
                <a16:creationId xmlns:a16="http://schemas.microsoft.com/office/drawing/2014/main" id="{E2097E08-119F-4557-80C9-50792ED9E314}"/>
              </a:ext>
            </a:extLst>
          </p:cNvPr>
          <p:cNvSpPr txBox="1"/>
          <p:nvPr/>
        </p:nvSpPr>
        <p:spPr>
          <a:xfrm rot="1480638">
            <a:off x="828086" y="9672780"/>
            <a:ext cx="842400" cy="843085"/>
          </a:xfrm>
          <a:prstGeom prst="ellipse">
            <a:avLst/>
          </a:prstGeom>
          <a:solidFill>
            <a:srgbClr val="4A929C"/>
          </a:solidFill>
          <a:ln w="63500" cmpd="dbl">
            <a:noFill/>
          </a:ln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sz="5500" b="1" kern="0" dirty="0">
                <a:solidFill>
                  <a:schemeClr val="bg1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0</a:t>
            </a:r>
          </a:p>
        </p:txBody>
      </p:sp>
      <p:sp>
        <p:nvSpPr>
          <p:cNvPr id="139" name="Text Box 24">
            <a:extLst>
              <a:ext uri="{FF2B5EF4-FFF2-40B4-BE49-F238E27FC236}">
                <a16:creationId xmlns:a16="http://schemas.microsoft.com/office/drawing/2014/main" id="{A4642985-4DAF-4B0B-98FD-F7D5DEB7584A}"/>
              </a:ext>
            </a:extLst>
          </p:cNvPr>
          <p:cNvSpPr txBox="1"/>
          <p:nvPr/>
        </p:nvSpPr>
        <p:spPr>
          <a:xfrm rot="1236688">
            <a:off x="20566536" y="8948013"/>
            <a:ext cx="842400" cy="843085"/>
          </a:xfrm>
          <a:prstGeom prst="flowChartConnector">
            <a:avLst/>
          </a:prstGeom>
          <a:solidFill>
            <a:srgbClr val="4A929C"/>
          </a:solidFill>
          <a:ln w="63500" cmpd="dbl">
            <a:noFill/>
          </a:ln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sz="5500" b="1" kern="0" dirty="0">
                <a:solidFill>
                  <a:schemeClr val="bg1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4</a:t>
            </a:r>
          </a:p>
        </p:txBody>
      </p:sp>
      <p:sp>
        <p:nvSpPr>
          <p:cNvPr id="140" name="Text Box 24">
            <a:extLst>
              <a:ext uri="{FF2B5EF4-FFF2-40B4-BE49-F238E27FC236}">
                <a16:creationId xmlns:a16="http://schemas.microsoft.com/office/drawing/2014/main" id="{ED1E7560-7C5E-439D-9719-625F85540486}"/>
              </a:ext>
            </a:extLst>
          </p:cNvPr>
          <p:cNvSpPr txBox="1"/>
          <p:nvPr/>
        </p:nvSpPr>
        <p:spPr>
          <a:xfrm rot="824656">
            <a:off x="30719844" y="18309326"/>
            <a:ext cx="842400" cy="843085"/>
          </a:xfrm>
          <a:prstGeom prst="ellipse">
            <a:avLst/>
          </a:prstGeom>
          <a:solidFill>
            <a:srgbClr val="4A929C"/>
          </a:solidFill>
          <a:ln w="63500" cmpd="dbl">
            <a:noFill/>
          </a:ln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sz="5500" b="1" kern="0" dirty="0">
                <a:solidFill>
                  <a:schemeClr val="bg1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5</a:t>
            </a:r>
          </a:p>
        </p:txBody>
      </p:sp>
      <p:sp>
        <p:nvSpPr>
          <p:cNvPr id="141" name="Text Box 24">
            <a:extLst>
              <a:ext uri="{FF2B5EF4-FFF2-40B4-BE49-F238E27FC236}">
                <a16:creationId xmlns:a16="http://schemas.microsoft.com/office/drawing/2014/main" id="{DD8F4A31-C16F-4B4A-9168-F2EF97645CAD}"/>
              </a:ext>
            </a:extLst>
          </p:cNvPr>
          <p:cNvSpPr txBox="1"/>
          <p:nvPr/>
        </p:nvSpPr>
        <p:spPr>
          <a:xfrm rot="20023800">
            <a:off x="17962445" y="30552112"/>
            <a:ext cx="842400" cy="843085"/>
          </a:xfrm>
          <a:prstGeom prst="ellipse">
            <a:avLst/>
          </a:prstGeom>
          <a:solidFill>
            <a:srgbClr val="4A929C"/>
          </a:solidFill>
          <a:ln w="63500" cmpd="dbl">
            <a:noFill/>
          </a:ln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sz="5500" b="1" kern="0" dirty="0">
                <a:solidFill>
                  <a:schemeClr val="bg1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6</a:t>
            </a:r>
          </a:p>
        </p:txBody>
      </p: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23099408-E055-460E-9BB0-A48253F95C7C}"/>
              </a:ext>
            </a:extLst>
          </p:cNvPr>
          <p:cNvGrpSpPr/>
          <p:nvPr/>
        </p:nvGrpSpPr>
        <p:grpSpPr>
          <a:xfrm>
            <a:off x="716400" y="22442603"/>
            <a:ext cx="14403600" cy="8473053"/>
            <a:chOff x="716400" y="21833003"/>
            <a:chExt cx="14403600" cy="8473053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78D1FE8-ACDE-4774-BE27-0179F2C703D1}"/>
                </a:ext>
              </a:extLst>
            </p:cNvPr>
            <p:cNvGrpSpPr/>
            <p:nvPr/>
          </p:nvGrpSpPr>
          <p:grpSpPr>
            <a:xfrm>
              <a:off x="716400" y="22132800"/>
              <a:ext cx="14403600" cy="8173256"/>
              <a:chOff x="716400" y="22132800"/>
              <a:chExt cx="14403600" cy="8173256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D465996D-4ABD-4508-9B07-178750AF8B31}"/>
                  </a:ext>
                </a:extLst>
              </p:cNvPr>
              <p:cNvGrpSpPr/>
              <p:nvPr/>
            </p:nvGrpSpPr>
            <p:grpSpPr>
              <a:xfrm>
                <a:off x="1143696" y="22990655"/>
                <a:ext cx="13976148" cy="7315401"/>
                <a:chOff x="1143696" y="22498289"/>
                <a:chExt cx="13976148" cy="7315401"/>
              </a:xfrm>
            </p:grpSpPr>
            <p:grpSp>
              <p:nvGrpSpPr>
                <p:cNvPr id="86" name="Group 85">
                  <a:extLst>
                    <a:ext uri="{FF2B5EF4-FFF2-40B4-BE49-F238E27FC236}">
                      <a16:creationId xmlns:a16="http://schemas.microsoft.com/office/drawing/2014/main" id="{77345A03-AF8A-4091-BFC4-B48BFBAC4FC3}"/>
                    </a:ext>
                  </a:extLst>
                </p:cNvPr>
                <p:cNvGrpSpPr/>
                <p:nvPr/>
              </p:nvGrpSpPr>
              <p:grpSpPr>
                <a:xfrm>
                  <a:off x="1143696" y="24976972"/>
                  <a:ext cx="13574361" cy="4836718"/>
                  <a:chOff x="450669" y="24785738"/>
                  <a:chExt cx="13570371" cy="4835654"/>
                </a:xfrm>
              </p:grpSpPr>
              <p:grpSp>
                <p:nvGrpSpPr>
                  <p:cNvPr id="87" name="Group 86">
                    <a:extLst>
                      <a:ext uri="{FF2B5EF4-FFF2-40B4-BE49-F238E27FC236}">
                        <a16:creationId xmlns:a16="http://schemas.microsoft.com/office/drawing/2014/main" id="{96BB160D-7952-462E-8AB7-F23EFCD94AB7}"/>
                      </a:ext>
                    </a:extLst>
                  </p:cNvPr>
                  <p:cNvGrpSpPr/>
                  <p:nvPr/>
                </p:nvGrpSpPr>
                <p:grpSpPr>
                  <a:xfrm>
                    <a:off x="450669" y="24785738"/>
                    <a:ext cx="13570371" cy="4835654"/>
                    <a:chOff x="770709" y="24785738"/>
                    <a:chExt cx="13570371" cy="4835654"/>
                  </a:xfrm>
                </p:grpSpPr>
                <p:grpSp>
                  <p:nvGrpSpPr>
                    <p:cNvPr id="91" name="Group 90">
                      <a:extLst>
                        <a:ext uri="{FF2B5EF4-FFF2-40B4-BE49-F238E27FC236}">
                          <a16:creationId xmlns:a16="http://schemas.microsoft.com/office/drawing/2014/main" id="{D877ED0F-2157-4E59-BE17-9E02CDA5B4F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70709" y="24785738"/>
                      <a:ext cx="12034654" cy="4835654"/>
                      <a:chOff x="770709" y="24541898"/>
                      <a:chExt cx="12034654" cy="4835654"/>
                    </a:xfrm>
                  </p:grpSpPr>
                  <p:sp>
                    <p:nvSpPr>
                      <p:cNvPr id="93" name="TextBox 92">
                        <a:extLst>
                          <a:ext uri="{FF2B5EF4-FFF2-40B4-BE49-F238E27FC236}">
                            <a16:creationId xmlns:a16="http://schemas.microsoft.com/office/drawing/2014/main" id="{E0F126E1-DD37-4C09-9297-4337CA2A2036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341907" y="28746679"/>
                        <a:ext cx="10463456" cy="630873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sz="3500" dirty="0">
                            <a:solidFill>
                              <a:srgbClr val="4A929C"/>
                            </a:solidFill>
                          </a:rPr>
                          <a:t>architecture for securing models</a:t>
                        </a:r>
                        <a:endParaRPr lang="en-US" sz="3500" b="1" dirty="0">
                          <a:solidFill>
                            <a:srgbClr val="4A929C"/>
                          </a:solidFill>
                        </a:endParaRPr>
                      </a:p>
                    </p:txBody>
                  </p:sp>
                  <p:grpSp>
                    <p:nvGrpSpPr>
                      <p:cNvPr id="94" name="Group 93">
                        <a:extLst>
                          <a:ext uri="{FF2B5EF4-FFF2-40B4-BE49-F238E27FC236}">
                            <a16:creationId xmlns:a16="http://schemas.microsoft.com/office/drawing/2014/main" id="{B3828EFC-7000-46BF-BD2A-1FC171B21C1C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70709" y="24541898"/>
                        <a:ext cx="10993515" cy="4047773"/>
                        <a:chOff x="4090983" y="20099382"/>
                        <a:chExt cx="10993515" cy="4047773"/>
                      </a:xfrm>
                    </p:grpSpPr>
                    <p:grpSp>
                      <p:nvGrpSpPr>
                        <p:cNvPr id="95" name="Group 94">
                          <a:extLst>
                            <a:ext uri="{FF2B5EF4-FFF2-40B4-BE49-F238E27FC236}">
                              <a16:creationId xmlns:a16="http://schemas.microsoft.com/office/drawing/2014/main" id="{A59C9991-9736-408F-A168-BFB599E667AC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4090983" y="20586785"/>
                          <a:ext cx="10821078" cy="3203523"/>
                          <a:chOff x="4273863" y="20373425"/>
                          <a:chExt cx="10821078" cy="3203523"/>
                        </a:xfrm>
                      </p:grpSpPr>
                      <p:grpSp>
                        <p:nvGrpSpPr>
                          <p:cNvPr id="97" name="Group 96">
                            <a:extLst>
                              <a:ext uri="{FF2B5EF4-FFF2-40B4-BE49-F238E27FC236}">
                                <a16:creationId xmlns:a16="http://schemas.microsoft.com/office/drawing/2014/main" id="{DC5EF675-B421-4463-9738-25F436D61089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7039334" y="21202506"/>
                            <a:ext cx="963162" cy="1565513"/>
                            <a:chOff x="15465968" y="19638480"/>
                            <a:chExt cx="963162" cy="1565513"/>
                          </a:xfrm>
                        </p:grpSpPr>
                        <p:pic>
                          <p:nvPicPr>
                            <p:cNvPr id="101" name="Picture 100" descr="A close up of a device&#10;&#10;Description automatically generated">
                              <a:extLst>
                                <a:ext uri="{FF2B5EF4-FFF2-40B4-BE49-F238E27FC236}">
                                  <a16:creationId xmlns:a16="http://schemas.microsoft.com/office/drawing/2014/main" id="{3B7195B5-32C1-4328-86E8-011BFABB93A6}"/>
                                </a:ext>
                              </a:extLst>
                            </p:cNvPr>
                            <p:cNvPicPr>
                              <a:picLocks noChangeAspect="1"/>
                            </p:cNvPicPr>
                            <p:nvPr/>
                          </p:nvPicPr>
                          <p:blipFill>
                            <a:blip r:embed="rId17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tretch>
                              <a:fillRect/>
                            </a:stretch>
                          </p:blipFill>
                          <p:spPr>
                            <a:xfrm>
                              <a:off x="15529130" y="20303993"/>
                              <a:ext cx="900000" cy="900000"/>
                            </a:xfrm>
                            <a:prstGeom prst="rect">
                              <a:avLst/>
                            </a:prstGeom>
                          </p:spPr>
                        </p:pic>
                        <p:pic>
                          <p:nvPicPr>
                            <p:cNvPr id="102" name="Picture 101">
                              <a:extLst>
                                <a:ext uri="{FF2B5EF4-FFF2-40B4-BE49-F238E27FC236}">
                                  <a16:creationId xmlns:a16="http://schemas.microsoft.com/office/drawing/2014/main" id="{7E459366-728A-45AF-B85E-046A28505D58}"/>
                                </a:ext>
                              </a:extLst>
                            </p:cNvPr>
                            <p:cNvPicPr>
                              <a:picLocks noChangeAspect="1"/>
                            </p:cNvPicPr>
                            <p:nvPr/>
                          </p:nvPicPr>
                          <p:blipFill>
                            <a:blip r:embed="rId18" cstate="print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tretch>
                              <a:fillRect/>
                            </a:stretch>
                          </p:blipFill>
                          <p:spPr>
                            <a:xfrm>
                              <a:off x="15465968" y="19638480"/>
                              <a:ext cx="914400" cy="913468"/>
                            </a:xfrm>
                            <a:prstGeom prst="rect">
                              <a:avLst/>
                            </a:prstGeom>
                          </p:spPr>
                        </p:pic>
                      </p:grpSp>
                      <p:pic>
                        <p:nvPicPr>
                          <p:cNvPr id="98" name="Picture 97" descr="A close up of a device&#10;&#10;Description automatically generated">
                            <a:extLst>
                              <a:ext uri="{FF2B5EF4-FFF2-40B4-BE49-F238E27FC236}">
                                <a16:creationId xmlns:a16="http://schemas.microsoft.com/office/drawing/2014/main" id="{E24AD8BE-4DE1-4538-9331-4E3990B50345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 rotWithShape="1">
                          <a:blip r:embed="rId1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18802"/>
                          <a:stretch/>
                        </p:blipFill>
                        <p:spPr>
                          <a:xfrm>
                            <a:off x="4273863" y="20827697"/>
                            <a:ext cx="2338503" cy="2160000"/>
                          </a:xfrm>
                          <a:prstGeom prst="rect">
                            <a:avLst/>
                          </a:prstGeom>
                        </p:spPr>
                      </p:pic>
                      <p:pic>
                        <p:nvPicPr>
                          <p:cNvPr id="99" name="Picture 98" descr="A picture containing crossword puzzle, text, black, floor&#10;&#10;Description automatically generated">
                            <a:extLst>
                              <a:ext uri="{FF2B5EF4-FFF2-40B4-BE49-F238E27FC236}">
                                <a16:creationId xmlns:a16="http://schemas.microsoft.com/office/drawing/2014/main" id="{C80C5476-8CCA-486C-90D3-FA0B1C5D7683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2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tretch>
                            <a:fillRect/>
                          </a:stretch>
                        </p:blipFill>
                        <p:spPr>
                          <a:xfrm>
                            <a:off x="8354111" y="20827697"/>
                            <a:ext cx="2880000" cy="2160000"/>
                          </a:xfrm>
                          <a:prstGeom prst="rect">
                            <a:avLst/>
                          </a:prstGeom>
                        </p:spPr>
                      </p:pic>
                      <p:pic>
                        <p:nvPicPr>
                          <p:cNvPr id="100" name="Picture 99">
                            <a:extLst>
                              <a:ext uri="{FF2B5EF4-FFF2-40B4-BE49-F238E27FC236}">
                                <a16:creationId xmlns:a16="http://schemas.microsoft.com/office/drawing/2014/main" id="{7B2482F8-8B5C-4925-B39C-C0974E45A424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21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tretch>
                            <a:fillRect/>
                          </a:stretch>
                        </p:blipFill>
                        <p:spPr>
                          <a:xfrm>
                            <a:off x="11620221" y="20373425"/>
                            <a:ext cx="3474720" cy="3203523"/>
                          </a:xfrm>
                          <a:prstGeom prst="rect">
                            <a:avLst/>
                          </a:prstGeom>
                        </p:spPr>
                      </p:pic>
                    </p:grpSp>
                    <p:sp>
                      <p:nvSpPr>
                        <p:cNvPr id="96" name="Rectangle: Rounded Corners 97">
                          <a:extLst>
                            <a:ext uri="{FF2B5EF4-FFF2-40B4-BE49-F238E27FC236}">
                              <a16:creationId xmlns:a16="http://schemas.microsoft.com/office/drawing/2014/main" id="{7082610D-6AD0-4B72-8799-8EF096B5C63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329133" y="20099382"/>
                          <a:ext cx="8755365" cy="4047773"/>
                        </a:xfrm>
                        <a:prstGeom prst="roundRect">
                          <a:avLst/>
                        </a:prstGeom>
                        <a:noFill/>
                        <a:ln w="76200">
                          <a:solidFill>
                            <a:srgbClr val="4A929C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dirty="0"/>
                        </a:p>
                      </p:txBody>
                    </p:sp>
                  </p:grpSp>
                </p:grpSp>
                <p:sp>
                  <p:nvSpPr>
                    <p:cNvPr id="92" name="Speech Bubble: Oval 187">
                      <a:extLst>
                        <a:ext uri="{FF2B5EF4-FFF2-40B4-BE49-F238E27FC236}">
                          <a16:creationId xmlns:a16="http://schemas.microsoft.com/office/drawing/2014/main" id="{078F6DC7-CB18-4D83-B6C3-E52851F35E0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936463" y="25832243"/>
                      <a:ext cx="2404617" cy="1061710"/>
                    </a:xfrm>
                    <a:prstGeom prst="wedgeEllipseCallout">
                      <a:avLst>
                        <a:gd name="adj1" fmla="val -57939"/>
                        <a:gd name="adj2" fmla="val 46599"/>
                      </a:avLst>
                    </a:prstGeom>
                    <a:noFill/>
                    <a:ln w="76200">
                      <a:solidFill>
                        <a:srgbClr val="4A929C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3500" b="1" dirty="0">
                          <a:solidFill>
                            <a:srgbClr val="FF8000"/>
                          </a:solidFill>
                        </a:rPr>
                        <a:t>T-shirt</a:t>
                      </a:r>
                    </a:p>
                  </p:txBody>
                </p:sp>
              </p:grpSp>
              <p:cxnSp>
                <p:nvCxnSpPr>
                  <p:cNvPr id="88" name="Straight Arrow Connector 87">
                    <a:extLst>
                      <a:ext uri="{FF2B5EF4-FFF2-40B4-BE49-F238E27FC236}">
                        <a16:creationId xmlns:a16="http://schemas.microsoft.com/office/drawing/2014/main" id="{1338B41E-BE41-4E7F-AB5D-DBDF1AC91A9C}"/>
                      </a:ext>
                    </a:extLst>
                  </p:cNvPr>
                  <p:cNvCxnSpPr/>
                  <p:nvPr/>
                </p:nvCxnSpPr>
                <p:spPr>
                  <a:xfrm>
                    <a:off x="7076284" y="26791200"/>
                    <a:ext cx="640080" cy="0"/>
                  </a:xfrm>
                  <a:prstGeom prst="straightConnector1">
                    <a:avLst/>
                  </a:prstGeom>
                  <a:ln w="38100">
                    <a:solidFill>
                      <a:srgbClr val="4A929C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9" name="Straight Arrow Connector 88">
                    <a:extLst>
                      <a:ext uri="{FF2B5EF4-FFF2-40B4-BE49-F238E27FC236}">
                        <a16:creationId xmlns:a16="http://schemas.microsoft.com/office/drawing/2014/main" id="{138E9ACB-E391-4CA5-9E66-988BB55833A3}"/>
                      </a:ext>
                    </a:extLst>
                  </p:cNvPr>
                  <p:cNvCxnSpPr/>
                  <p:nvPr/>
                </p:nvCxnSpPr>
                <p:spPr>
                  <a:xfrm>
                    <a:off x="4365837" y="26792679"/>
                    <a:ext cx="640080" cy="0"/>
                  </a:xfrm>
                  <a:prstGeom prst="straightConnector1">
                    <a:avLst/>
                  </a:prstGeom>
                  <a:ln w="38100">
                    <a:solidFill>
                      <a:srgbClr val="4A929C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0" name="Straight Arrow Connector 89">
                    <a:extLst>
                      <a:ext uri="{FF2B5EF4-FFF2-40B4-BE49-F238E27FC236}">
                        <a16:creationId xmlns:a16="http://schemas.microsoft.com/office/drawing/2014/main" id="{2C7BE932-3BC3-4A8A-9590-5CF30E25BF8F}"/>
                      </a:ext>
                    </a:extLst>
                  </p:cNvPr>
                  <p:cNvCxnSpPr/>
                  <p:nvPr/>
                </p:nvCxnSpPr>
                <p:spPr>
                  <a:xfrm>
                    <a:off x="2343021" y="26791200"/>
                    <a:ext cx="748987" cy="0"/>
                  </a:xfrm>
                  <a:prstGeom prst="straightConnector1">
                    <a:avLst/>
                  </a:prstGeom>
                  <a:ln w="38100">
                    <a:solidFill>
                      <a:srgbClr val="4A929C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7" name="תיבת טקסט 18">
                  <a:extLst>
                    <a:ext uri="{FF2B5EF4-FFF2-40B4-BE49-F238E27FC236}">
                      <a16:creationId xmlns:a16="http://schemas.microsoft.com/office/drawing/2014/main" id="{16681B08-B5BB-4072-8771-E8321F8CFC99}"/>
                    </a:ext>
                  </a:extLst>
                </p:cNvPr>
                <p:cNvSpPr txBox="1"/>
                <p:nvPr/>
              </p:nvSpPr>
              <p:spPr>
                <a:xfrm>
                  <a:off x="1437835" y="22498289"/>
                  <a:ext cx="13682009" cy="2424594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rot="0" spcFirstLastPara="0" vert="horz" wrap="square" lIns="91440" tIns="45720" rIns="91440" bIns="45720" numCol="1" spcCol="0" rtlCol="1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r>
                    <a:rPr lang="en-US" sz="3700" dirty="0">
                      <a:latin typeface="Calibri" panose="020F0502020204030204" pitchFamily="34" charset="0"/>
                      <a:ea typeface="Calibri" panose="020F0502020204030204" pitchFamily="34" charset="0"/>
                      <a:cs typeface="Arial" panose="020B0604020202020204" pitchFamily="34" charset="0"/>
                    </a:rPr>
                    <a:t>Approach: training models on encrypted images.</a:t>
                  </a:r>
                </a:p>
                <a:p>
                  <a:r>
                    <a:rPr lang="en-US" sz="3700" dirty="0">
                      <a:latin typeface="Calibri" panose="020F0502020204030204" pitchFamily="34" charset="0"/>
                      <a:ea typeface="Calibri" panose="020F0502020204030204" pitchFamily="34" charset="0"/>
                      <a:cs typeface="Arial" panose="020B0604020202020204" pitchFamily="34" charset="0"/>
                    </a:rPr>
                    <a:t>Encryption techniques:</a:t>
                  </a:r>
                </a:p>
                <a:p>
                  <a:pPr marL="571500" indent="-571500">
                    <a:buFont typeface="Arial" panose="020B0604020202020204" pitchFamily="34" charset="0"/>
                    <a:buChar char="•"/>
                  </a:pPr>
                  <a:r>
                    <a:rPr lang="en-US" sz="3700" dirty="0">
                      <a:latin typeface="Calibri" panose="020F0502020204030204" pitchFamily="34" charset="0"/>
                      <a:ea typeface="Calibri" panose="020F0502020204030204" pitchFamily="34" charset="0"/>
                      <a:cs typeface="Arial" panose="020B0604020202020204" pitchFamily="34" charset="0"/>
                    </a:rPr>
                    <a:t>Permutation</a:t>
                  </a:r>
                </a:p>
                <a:p>
                  <a:pPr marL="571500" indent="-571500">
                    <a:buFont typeface="Arial" panose="020B0604020202020204" pitchFamily="34" charset="0"/>
                    <a:buChar char="•"/>
                  </a:pPr>
                  <a:r>
                    <a:rPr lang="en-US" sz="3700" dirty="0">
                      <a:latin typeface="Calibri" panose="020F0502020204030204" pitchFamily="34" charset="0"/>
                      <a:ea typeface="Calibri" panose="020F0502020204030204" pitchFamily="34" charset="0"/>
                      <a:cs typeface="Arial" panose="020B0604020202020204" pitchFamily="34" charset="0"/>
                    </a:rPr>
                    <a:t>AES in ECB, CBC and CTR modes</a:t>
                  </a:r>
                  <a:endParaRPr lang="en-US" sz="3700" dirty="0"/>
                </a:p>
                <a:p>
                  <a:endParaRPr lang="en-US" sz="3700" dirty="0"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120" name="Text Box 24">
                <a:extLst>
                  <a:ext uri="{FF2B5EF4-FFF2-40B4-BE49-F238E27FC236}">
                    <a16:creationId xmlns:a16="http://schemas.microsoft.com/office/drawing/2014/main" id="{FDE47F35-01A0-469E-A4EA-F4319A3C15AA}"/>
                  </a:ext>
                </a:extLst>
              </p:cNvPr>
              <p:cNvSpPr txBox="1"/>
              <p:nvPr/>
            </p:nvSpPr>
            <p:spPr>
              <a:xfrm>
                <a:off x="716400" y="22132800"/>
                <a:ext cx="14403600" cy="843085"/>
              </a:xfrm>
              <a:prstGeom prst="roundRect">
                <a:avLst/>
              </a:prstGeom>
              <a:solidFill>
                <a:srgbClr val="FF8000"/>
              </a:solidFill>
              <a:ln w="6350">
                <a:noFill/>
              </a:ln>
              <a:effectLst/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5000"/>
                  </a:lnSpc>
                  <a:spcAft>
                    <a:spcPts val="1000"/>
                  </a:spcAft>
                </a:pPr>
                <a:r>
                  <a:rPr lang="en-US" sz="4000" b="1" kern="0" dirty="0">
                    <a:solidFill>
                      <a:srgbClr val="FFFFFF"/>
                    </a:solidFill>
                    <a:latin typeface="Calibri" panose="020F0502020204030204" pitchFamily="34" charset="0"/>
                    <a:cs typeface="Arial" panose="020B0604020202020204" pitchFamily="34" charset="0"/>
                  </a:rPr>
                  <a:t>Securing Models</a:t>
                </a:r>
              </a:p>
            </p:txBody>
          </p:sp>
        </p:grpSp>
        <p:sp>
          <p:nvSpPr>
            <p:cNvPr id="137" name="Text Box 24">
              <a:extLst>
                <a:ext uri="{FF2B5EF4-FFF2-40B4-BE49-F238E27FC236}">
                  <a16:creationId xmlns:a16="http://schemas.microsoft.com/office/drawing/2014/main" id="{2CBBFE46-ED64-4E2F-B603-D0F7A20E89D9}"/>
                </a:ext>
              </a:extLst>
            </p:cNvPr>
            <p:cNvSpPr txBox="1"/>
            <p:nvPr/>
          </p:nvSpPr>
          <p:spPr>
            <a:xfrm rot="2188316">
              <a:off x="10828827" y="21858951"/>
              <a:ext cx="842400" cy="843085"/>
            </a:xfrm>
            <a:prstGeom prst="ellipse">
              <a:avLst/>
            </a:prstGeom>
            <a:solidFill>
              <a:srgbClr val="4A929C"/>
            </a:solidFill>
            <a:ln w="63500" cmpd="dbl">
              <a:noFill/>
            </a:ln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1000"/>
                </a:spcAft>
              </a:pPr>
              <a:r>
                <a:rPr lang="en-US" sz="5500" b="1" kern="0" dirty="0">
                  <a:solidFill>
                    <a:schemeClr val="bg1"/>
                  </a:solidFill>
                  <a:latin typeface="Calibri" panose="020F0502020204030204" pitchFamily="34" charset="0"/>
                  <a:cs typeface="Arial" panose="020B0604020202020204" pitchFamily="34" charset="0"/>
                </a:rPr>
                <a:t>2</a:t>
              </a:r>
            </a:p>
          </p:txBody>
        </p:sp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D53D22F5-28FD-466C-9DAF-5697123FC5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79264" y="21833003"/>
              <a:ext cx="1444089" cy="1155271"/>
            </a:xfrm>
            <a:prstGeom prst="rect">
              <a:avLst/>
            </a:prstGeom>
          </p:spPr>
        </p:pic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AB331618-4256-41BA-8FDD-536DA6766F66}"/>
              </a:ext>
            </a:extLst>
          </p:cNvPr>
          <p:cNvGrpSpPr>
            <a:grpSpLocks noChangeAspect="1"/>
          </p:cNvGrpSpPr>
          <p:nvPr/>
        </p:nvGrpSpPr>
        <p:grpSpPr>
          <a:xfrm>
            <a:off x="627397" y="33871010"/>
            <a:ext cx="14504443" cy="4627654"/>
            <a:chOff x="9279172" y="23749276"/>
            <a:chExt cx="13551736" cy="4324010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5B9B95DD-047D-422E-9197-8EB8322A507F}"/>
                </a:ext>
              </a:extLst>
            </p:cNvPr>
            <p:cNvGrpSpPr/>
            <p:nvPr/>
          </p:nvGrpSpPr>
          <p:grpSpPr>
            <a:xfrm>
              <a:off x="9279172" y="23749277"/>
              <a:ext cx="13551736" cy="4324009"/>
              <a:chOff x="9279172" y="23749277"/>
              <a:chExt cx="13551736" cy="4324009"/>
            </a:xfrm>
          </p:grpSpPr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0F05674C-EA0D-400B-AF01-2B79607B49E6}"/>
                  </a:ext>
                </a:extLst>
              </p:cNvPr>
              <p:cNvGrpSpPr/>
              <p:nvPr/>
            </p:nvGrpSpPr>
            <p:grpSpPr>
              <a:xfrm>
                <a:off x="9279172" y="23750663"/>
                <a:ext cx="13551736" cy="4322623"/>
                <a:chOff x="9279172" y="23750663"/>
                <a:chExt cx="13551736" cy="4322623"/>
              </a:xfrm>
            </p:grpSpPr>
            <p:grpSp>
              <p:nvGrpSpPr>
                <p:cNvPr id="44" name="Group 43">
                  <a:extLst>
                    <a:ext uri="{FF2B5EF4-FFF2-40B4-BE49-F238E27FC236}">
                      <a16:creationId xmlns:a16="http://schemas.microsoft.com/office/drawing/2014/main" id="{B60FC61F-D124-4385-9B15-65551D1814D4}"/>
                    </a:ext>
                  </a:extLst>
                </p:cNvPr>
                <p:cNvGrpSpPr/>
                <p:nvPr/>
              </p:nvGrpSpPr>
              <p:grpSpPr>
                <a:xfrm>
                  <a:off x="9279172" y="23895961"/>
                  <a:ext cx="13551736" cy="4177325"/>
                  <a:chOff x="9279172" y="23895961"/>
                  <a:chExt cx="13551736" cy="4177325"/>
                </a:xfrm>
              </p:grpSpPr>
              <p:grpSp>
                <p:nvGrpSpPr>
                  <p:cNvPr id="46" name="Group 45">
                    <a:extLst>
                      <a:ext uri="{FF2B5EF4-FFF2-40B4-BE49-F238E27FC236}">
                        <a16:creationId xmlns:a16="http://schemas.microsoft.com/office/drawing/2014/main" id="{7EE2AEAC-C313-4E78-9FAF-E53B60D27895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9279172" y="23895961"/>
                    <a:ext cx="13551736" cy="3704893"/>
                    <a:chOff x="5936044" y="23646432"/>
                    <a:chExt cx="18610397" cy="5087877"/>
                  </a:xfrm>
                </p:grpSpPr>
                <p:pic>
                  <p:nvPicPr>
                    <p:cNvPr id="48" name="Picture 47" descr="A close up of a mans face&#10;&#10;Description automatically generated">
                      <a:extLst>
                        <a:ext uri="{FF2B5EF4-FFF2-40B4-BE49-F238E27FC236}">
                          <a16:creationId xmlns:a16="http://schemas.microsoft.com/office/drawing/2014/main" id="{2957E089-22FB-4FBD-A6DA-88A57E473D60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7770518" y="23646432"/>
                      <a:ext cx="6775923" cy="5081943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49" name="Picture 48" descr="A picture containing crossword puzzle&#10;&#10;Description automatically generated">
                      <a:extLst>
                        <a:ext uri="{FF2B5EF4-FFF2-40B4-BE49-F238E27FC236}">
                          <a16:creationId xmlns:a16="http://schemas.microsoft.com/office/drawing/2014/main" id="{E1BEC1F8-4C66-44D4-BBC9-5E470E373D7F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1859928" y="23646433"/>
                      <a:ext cx="6775923" cy="5081943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50" name="Picture 49" descr="A close up of a logo&#10;&#10;Description automatically generated">
                      <a:extLst>
                        <a:ext uri="{FF2B5EF4-FFF2-40B4-BE49-F238E27FC236}">
                          <a16:creationId xmlns:a16="http://schemas.microsoft.com/office/drawing/2014/main" id="{D06E24C7-E118-4768-A7AF-D5733E2080D1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5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5936044" y="23652366"/>
                      <a:ext cx="6775927" cy="5081943"/>
                    </a:xfrm>
                    <a:prstGeom prst="rect">
                      <a:avLst/>
                    </a:prstGeom>
                  </p:spPr>
                </p:pic>
              </p:grpSp>
              <p:sp>
                <p:nvSpPr>
                  <p:cNvPr id="47" name="TextBox 46">
                    <a:extLst>
                      <a:ext uri="{FF2B5EF4-FFF2-40B4-BE49-F238E27FC236}">
                        <a16:creationId xmlns:a16="http://schemas.microsoft.com/office/drawing/2014/main" id="{C79294A2-E6F5-4FE6-A5C7-31B7AD74C375}"/>
                      </a:ext>
                    </a:extLst>
                  </p:cNvPr>
                  <p:cNvSpPr txBox="1"/>
                  <p:nvPr/>
                </p:nvSpPr>
                <p:spPr>
                  <a:xfrm>
                    <a:off x="10151638" y="27483743"/>
                    <a:ext cx="11930136" cy="58954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3500" dirty="0">
                        <a:solidFill>
                          <a:srgbClr val="4A929C"/>
                        </a:solidFill>
                      </a:rPr>
                      <a:t>sample of the encrypted images.</a:t>
                    </a:r>
                    <a:endParaRPr lang="en-US" sz="3500" b="1" dirty="0">
                      <a:solidFill>
                        <a:srgbClr val="4A929C"/>
                      </a:solidFill>
                    </a:endParaRPr>
                  </a:p>
                </p:txBody>
              </p:sp>
            </p:grpSp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1B59A4E0-9B34-4F5E-95D6-EC4DB8C829AC}"/>
                    </a:ext>
                  </a:extLst>
                </p:cNvPr>
                <p:cNvSpPr txBox="1"/>
                <p:nvPr/>
              </p:nvSpPr>
              <p:spPr>
                <a:xfrm>
                  <a:off x="11016321" y="23750663"/>
                  <a:ext cx="1567300" cy="589608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500" dirty="0">
                      <a:solidFill>
                        <a:srgbClr val="4A929C"/>
                      </a:solidFill>
                    </a:rPr>
                    <a:t>original</a:t>
                  </a:r>
                </a:p>
              </p:txBody>
            </p:sp>
          </p:grp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902E1DB-BD07-4673-82A5-D643E909A61D}"/>
                  </a:ext>
                </a:extLst>
              </p:cNvPr>
              <p:cNvSpPr txBox="1"/>
              <p:nvPr/>
            </p:nvSpPr>
            <p:spPr>
              <a:xfrm>
                <a:off x="14887636" y="23749277"/>
                <a:ext cx="2336370" cy="58960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500" dirty="0">
                    <a:solidFill>
                      <a:srgbClr val="4A929C"/>
                    </a:solidFill>
                  </a:rPr>
                  <a:t>permutated</a:t>
                </a:r>
              </a:p>
            </p:txBody>
          </p: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B6393C5B-F0A1-46CD-AD56-C03B7F835399}"/>
                </a:ext>
              </a:extLst>
            </p:cNvPr>
            <p:cNvSpPr txBox="1"/>
            <p:nvPr/>
          </p:nvSpPr>
          <p:spPr>
            <a:xfrm>
              <a:off x="19580694" y="23749276"/>
              <a:ext cx="1567300" cy="58960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500" dirty="0">
                  <a:solidFill>
                    <a:srgbClr val="4A929C"/>
                  </a:solidFill>
                </a:rPr>
                <a:t>ctr</a:t>
              </a:r>
            </a:p>
          </p:txBody>
        </p:sp>
      </p:grpSp>
      <p:sp>
        <p:nvSpPr>
          <p:cNvPr id="13" name="תיבת טקסט 18">
            <a:extLst>
              <a:ext uri="{FF2B5EF4-FFF2-40B4-BE49-F238E27FC236}">
                <a16:creationId xmlns:a16="http://schemas.microsoft.com/office/drawing/2014/main" id="{EFAD3A93-6265-4D90-B121-E7210ACAD82E}"/>
              </a:ext>
            </a:extLst>
          </p:cNvPr>
          <p:cNvSpPr txBox="1"/>
          <p:nvPr/>
        </p:nvSpPr>
        <p:spPr>
          <a:xfrm>
            <a:off x="1437829" y="32494271"/>
            <a:ext cx="13682008" cy="1194690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ot="0" spcFirstLastPara="0" vert="horz" wrap="square" lIns="91440" tIns="45720" rIns="91440" bIns="45720" numCol="1" spcCol="0" rtlCol="1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3700" dirty="0"/>
              <a:t>We eliminated the models that did not learn well.</a:t>
            </a:r>
          </a:p>
          <a:p>
            <a:r>
              <a:rPr lang="en-US" sz="3700" dirty="0"/>
              <a:t>Learning encrypted images is not very intuitive, as can seen below.</a:t>
            </a:r>
          </a:p>
        </p:txBody>
      </p:sp>
      <p:sp>
        <p:nvSpPr>
          <p:cNvPr id="121" name="Text Box 24">
            <a:extLst>
              <a:ext uri="{FF2B5EF4-FFF2-40B4-BE49-F238E27FC236}">
                <a16:creationId xmlns:a16="http://schemas.microsoft.com/office/drawing/2014/main" id="{E083CA38-586A-404F-9859-9B84DB82F5B7}"/>
              </a:ext>
            </a:extLst>
          </p:cNvPr>
          <p:cNvSpPr txBox="1"/>
          <p:nvPr/>
        </p:nvSpPr>
        <p:spPr>
          <a:xfrm>
            <a:off x="716400" y="31633680"/>
            <a:ext cx="14403600" cy="843085"/>
          </a:xfrm>
          <a:prstGeom prst="roundRect">
            <a:avLst/>
          </a:prstGeom>
          <a:solidFill>
            <a:srgbClr val="FF8000"/>
          </a:solidFill>
          <a:ln w="6350">
            <a:noFill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sz="4000" b="1" kern="0" dirty="0">
                <a:solidFill>
                  <a:srgbClr val="FFFFFF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Cutting Loose Ends</a:t>
            </a:r>
          </a:p>
        </p:txBody>
      </p:sp>
      <p:sp>
        <p:nvSpPr>
          <p:cNvPr id="138" name="Text Box 24">
            <a:extLst>
              <a:ext uri="{FF2B5EF4-FFF2-40B4-BE49-F238E27FC236}">
                <a16:creationId xmlns:a16="http://schemas.microsoft.com/office/drawing/2014/main" id="{C67B0804-9916-431D-B3C9-1BC48D1B5E95}"/>
              </a:ext>
            </a:extLst>
          </p:cNvPr>
          <p:cNvSpPr txBox="1"/>
          <p:nvPr/>
        </p:nvSpPr>
        <p:spPr>
          <a:xfrm rot="19693808">
            <a:off x="12706897" y="31813301"/>
            <a:ext cx="842400" cy="843085"/>
          </a:xfrm>
          <a:prstGeom prst="ellipse">
            <a:avLst/>
          </a:prstGeom>
          <a:solidFill>
            <a:srgbClr val="4A929C"/>
          </a:solidFill>
          <a:ln w="63500" cmpd="dbl">
            <a:noFill/>
          </a:ln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sz="5500" b="1" kern="0" dirty="0">
                <a:solidFill>
                  <a:schemeClr val="bg1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3</a:t>
            </a:r>
          </a:p>
        </p:txBody>
      </p:sp>
      <p:pic>
        <p:nvPicPr>
          <p:cNvPr id="56" name="Picture 55" descr="A close up of a rope&#10;&#10;Description automatically generated">
            <a:extLst>
              <a:ext uri="{FF2B5EF4-FFF2-40B4-BE49-F238E27FC236}">
                <a16:creationId xmlns:a16="http://schemas.microsoft.com/office/drawing/2014/main" id="{49975C38-B5EF-40AE-9C24-4902DD9A5E11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46906">
            <a:off x="9333665" y="31575897"/>
            <a:ext cx="1831572" cy="700835"/>
          </a:xfrm>
          <a:prstGeom prst="rect">
            <a:avLst/>
          </a:prstGeom>
        </p:spPr>
      </p:pic>
      <p:pic>
        <p:nvPicPr>
          <p:cNvPr id="114" name="Picture 113" descr="A picture containing object&#10;&#10;Description automatically generated">
            <a:extLst>
              <a:ext uri="{FF2B5EF4-FFF2-40B4-BE49-F238E27FC236}">
                <a16:creationId xmlns:a16="http://schemas.microsoft.com/office/drawing/2014/main" id="{64F207C5-070C-45A4-A01F-2EC2D75EC53D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572022">
            <a:off x="22658097" y="18225953"/>
            <a:ext cx="1476076" cy="1056168"/>
          </a:xfrm>
          <a:prstGeom prst="rect">
            <a:avLst/>
          </a:prstGeom>
        </p:spPr>
      </p:pic>
      <p:pic>
        <p:nvPicPr>
          <p:cNvPr id="143" name="Picture 142" descr="A close up of a logo&#10;&#10;Description automatically generated">
            <a:extLst>
              <a:ext uri="{FF2B5EF4-FFF2-40B4-BE49-F238E27FC236}">
                <a16:creationId xmlns:a16="http://schemas.microsoft.com/office/drawing/2014/main" id="{8170AB57-D405-41BC-AD49-C7444D79111D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BEBA8EAE-BF5A-486C-A8C5-ECC9F3942E4B}">
                <a14:imgProps xmlns:a14="http://schemas.microsoft.com/office/drawing/2010/main">
                  <a14:imgLayer r:embed="rId29">
                    <a14:imgEffect>
                      <a14:backgroundRemoval t="8347" b="90998" l="10000" r="90000">
                        <a14:foregroundMark x1="38214" y1="91162" x2="40238" y2="88543"/>
                        <a14:foregroundMark x1="46667" y1="9002" x2="51905" y2="8347"/>
                        <a14:foregroundMark x1="37500" y1="15712" x2="38214" y2="14894"/>
                        <a14:foregroundMark x1="42262" y1="15712" x2="49762" y2="12275"/>
                        <a14:foregroundMark x1="38690" y1="14075" x2="40833" y2="12111"/>
                        <a14:backgroundMark x1="40476" y1="54173" x2="40357" y2="53682"/>
                        <a14:backgroundMark x1="40476" y1="54664" x2="40476" y2="54010"/>
                        <a14:backgroundMark x1="42143" y1="54828" x2="42143" y2="54828"/>
                        <a14:backgroundMark x1="42143" y1="54828" x2="42143" y2="54828"/>
                        <a14:backgroundMark x1="46071" y1="54992" x2="46905" y2="53519"/>
                        <a14:backgroundMark x1="45357" y1="84943" x2="45357" y2="849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15377" y="30672259"/>
            <a:ext cx="1459953" cy="1061942"/>
          </a:xfrm>
          <a:prstGeom prst="rect">
            <a:avLst/>
          </a:prstGeom>
        </p:spPr>
      </p:pic>
      <p:grpSp>
        <p:nvGrpSpPr>
          <p:cNvPr id="167" name="Group 166">
            <a:extLst>
              <a:ext uri="{FF2B5EF4-FFF2-40B4-BE49-F238E27FC236}">
                <a16:creationId xmlns:a16="http://schemas.microsoft.com/office/drawing/2014/main" id="{584D8FE0-2132-47B4-9CCB-DFD8C84159CE}"/>
              </a:ext>
            </a:extLst>
          </p:cNvPr>
          <p:cNvGrpSpPr/>
          <p:nvPr/>
        </p:nvGrpSpPr>
        <p:grpSpPr>
          <a:xfrm>
            <a:off x="716400" y="18808770"/>
            <a:ext cx="14403600" cy="2996162"/>
            <a:chOff x="716400" y="18656370"/>
            <a:chExt cx="14403600" cy="2996162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53C697AF-52E9-4D36-A2E7-D8ED4F552308}"/>
                </a:ext>
              </a:extLst>
            </p:cNvPr>
            <p:cNvGrpSpPr/>
            <p:nvPr/>
          </p:nvGrpSpPr>
          <p:grpSpPr>
            <a:xfrm>
              <a:off x="716400" y="19035655"/>
              <a:ext cx="14403600" cy="2616877"/>
              <a:chOff x="204" y="1"/>
              <a:chExt cx="3091046" cy="737925"/>
            </a:xfrm>
          </p:grpSpPr>
          <p:sp>
            <p:nvSpPr>
              <p:cNvPr id="25" name="תיבת טקסט 18">
                <a:extLst>
                  <a:ext uri="{FF2B5EF4-FFF2-40B4-BE49-F238E27FC236}">
                    <a16:creationId xmlns:a16="http://schemas.microsoft.com/office/drawing/2014/main" id="{6C754D3D-FCC2-4053-9892-AAF25C0F628F}"/>
                  </a:ext>
                </a:extLst>
              </p:cNvPr>
              <p:cNvSpPr txBox="1"/>
              <p:nvPr/>
            </p:nvSpPr>
            <p:spPr>
              <a:xfrm>
                <a:off x="154718" y="242463"/>
                <a:ext cx="2936532" cy="4954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rot="0" spcFirstLastPara="0" vert="horz" wrap="square" lIns="91440" tIns="45720" rIns="91440" bIns="45720" numCol="1" spcCol="0" rtlCol="1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571500" indent="-571500">
                  <a:buFont typeface="Arial" panose="020B0604020202020204" pitchFamily="34" charset="0"/>
                  <a:buChar char="•"/>
                </a:pPr>
                <a:r>
                  <a:rPr lang="en-US" sz="3700" dirty="0"/>
                  <a:t>MNIST and Fashion-MNIST datasets</a:t>
                </a:r>
              </a:p>
              <a:p>
                <a:pPr marL="571500" indent="-571500">
                  <a:buFont typeface="Arial" panose="020B0604020202020204" pitchFamily="34" charset="0"/>
                  <a:buChar char="•"/>
                </a:pPr>
                <a:r>
                  <a:rPr lang="en-US" sz="3700" dirty="0"/>
                  <a:t>Using well-known neural nets</a:t>
                </a:r>
              </a:p>
              <a:p>
                <a:pPr marL="571500" indent="-571500">
                  <a:buFont typeface="Arial" panose="020B0604020202020204" pitchFamily="34" charset="0"/>
                  <a:buChar char="•"/>
                </a:pPr>
                <a:r>
                  <a:rPr lang="en-US" sz="3700" dirty="0"/>
                  <a:t>Training ‘unsecured’ models</a:t>
                </a:r>
              </a:p>
            </p:txBody>
          </p:sp>
          <p:sp>
            <p:nvSpPr>
              <p:cNvPr id="26" name="Text Box 24">
                <a:extLst>
                  <a:ext uri="{FF2B5EF4-FFF2-40B4-BE49-F238E27FC236}">
                    <a16:creationId xmlns:a16="http://schemas.microsoft.com/office/drawing/2014/main" id="{5784222E-502A-4E2C-92F0-7F73523B69C2}"/>
                  </a:ext>
                </a:extLst>
              </p:cNvPr>
              <p:cNvSpPr txBox="1"/>
              <p:nvPr/>
            </p:nvSpPr>
            <p:spPr>
              <a:xfrm>
                <a:off x="204" y="1"/>
                <a:ext cx="3091046" cy="237739"/>
              </a:xfrm>
              <a:prstGeom prst="roundRect">
                <a:avLst/>
              </a:prstGeom>
              <a:solidFill>
                <a:srgbClr val="FF8000"/>
              </a:solidFill>
              <a:ln w="6350">
                <a:noFill/>
              </a:ln>
              <a:effectLst/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5000"/>
                  </a:lnSpc>
                  <a:spcAft>
                    <a:spcPts val="1000"/>
                  </a:spcAft>
                </a:pPr>
                <a:r>
                  <a:rPr lang="en-US" sz="4000" b="1" kern="0" dirty="0">
                    <a:solidFill>
                      <a:srgbClr val="FFFFFF"/>
                    </a:solidFill>
                    <a:latin typeface="Calibri" panose="020F0502020204030204" pitchFamily="34" charset="0"/>
                    <a:cs typeface="Arial" panose="020B0604020202020204" pitchFamily="34" charset="0"/>
                  </a:rPr>
                  <a:t>Set-Up</a:t>
                </a:r>
              </a:p>
            </p:txBody>
          </p:sp>
        </p:grpSp>
        <p:sp>
          <p:nvSpPr>
            <p:cNvPr id="136" name="Text Box 24">
              <a:extLst>
                <a:ext uri="{FF2B5EF4-FFF2-40B4-BE49-F238E27FC236}">
                  <a16:creationId xmlns:a16="http://schemas.microsoft.com/office/drawing/2014/main" id="{333102F5-0CD9-4297-B26A-05CBF636EF2C}"/>
                </a:ext>
              </a:extLst>
            </p:cNvPr>
            <p:cNvSpPr txBox="1"/>
            <p:nvPr/>
          </p:nvSpPr>
          <p:spPr>
            <a:xfrm rot="20259563">
              <a:off x="14240788" y="18656370"/>
              <a:ext cx="842400" cy="843085"/>
            </a:xfrm>
            <a:prstGeom prst="ellipse">
              <a:avLst/>
            </a:prstGeom>
            <a:solidFill>
              <a:srgbClr val="4A929C"/>
            </a:solidFill>
            <a:ln w="63500" cmpd="dbl">
              <a:noFill/>
            </a:ln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1000"/>
                </a:spcAft>
              </a:pPr>
              <a:r>
                <a:rPr lang="en-US" sz="5500" b="1" kern="0" dirty="0">
                  <a:solidFill>
                    <a:schemeClr val="bg1"/>
                  </a:solidFill>
                  <a:latin typeface="Calibri" panose="020F050202020403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pic>
          <p:nvPicPr>
            <p:cNvPr id="145" name="Picture 144" descr="A close up of a logo&#10;&#10;Description automatically generated">
              <a:extLst>
                <a:ext uri="{FF2B5EF4-FFF2-40B4-BE49-F238E27FC236}">
                  <a16:creationId xmlns:a16="http://schemas.microsoft.com/office/drawing/2014/main" id="{B81B7B82-25A0-4CA4-BC90-1E64161785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781084" y="18932161"/>
              <a:ext cx="898935" cy="888935"/>
            </a:xfrm>
            <a:prstGeom prst="rect">
              <a:avLst/>
            </a:prstGeom>
          </p:spPr>
        </p:pic>
      </p:grpSp>
      <p:pic>
        <p:nvPicPr>
          <p:cNvPr id="149" name="Picture 148" descr="A close up of a device&#10;&#10;Description automatically generated">
            <a:extLst>
              <a:ext uri="{FF2B5EF4-FFF2-40B4-BE49-F238E27FC236}">
                <a16:creationId xmlns:a16="http://schemas.microsoft.com/office/drawing/2014/main" id="{0B9842DB-4971-40A7-AA48-0D01241564B7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BEBA8EAE-BF5A-486C-A8C5-ECC9F3942E4B}">
                <a14:imgProps xmlns:a14="http://schemas.microsoft.com/office/drawing/2010/main">
                  <a14:imgLayer r:embed="rId32">
                    <a14:imgEffect>
                      <a14:backgroundRemoval t="10000" b="90000" l="10000" r="90000">
                        <a14:foregroundMark x1="40833" y1="24249" x2="40833" y2="24249"/>
                        <a14:foregroundMark x1="40119" y1="15935" x2="40119" y2="15935"/>
                        <a14:foregroundMark x1="40952" y1="14319" x2="45119" y2="23095"/>
                        <a14:foregroundMark x1="45119" y1="23095" x2="45238" y2="23095"/>
                        <a14:foregroundMark x1="46071" y1="34642" x2="46310" y2="34873"/>
                        <a14:foregroundMark x1="45952" y1="35335" x2="43929" y2="37644"/>
                        <a14:foregroundMark x1="46548" y1="34411" x2="47143" y2="31640"/>
                        <a14:foregroundMark x1="47976" y1="28406" x2="47857" y2="21709"/>
                        <a14:foregroundMark x1="47857" y1="21247" x2="45357" y2="15012"/>
                        <a14:foregroundMark x1="45476" y1="15704" x2="40000" y2="10624"/>
                        <a14:foregroundMark x1="40000" y1="10624" x2="38333" y2="10855"/>
                        <a14:foregroundMark x1="42976" y1="12471" x2="47262" y2="18938"/>
                        <a14:foregroundMark x1="41310" y1="12702" x2="35357" y2="14550"/>
                        <a14:foregroundMark x1="35357" y1="14550" x2="34405" y2="16859"/>
                        <a14:foregroundMark x1="34643" y1="15935" x2="32857" y2="23788"/>
                        <a14:foregroundMark x1="25476" y1="89838" x2="28929" y2="89145"/>
                        <a14:foregroundMark x1="61786" y1="85681" x2="62976" y2="85219"/>
                        <a14:foregroundMark x1="61905" y1="84758" x2="62500" y2="84988"/>
                        <a14:foregroundMark x1="32857" y1="25173" x2="32976" y2="27021"/>
                        <a14:backgroundMark x1="60476" y1="75520" x2="60476" y2="75520"/>
                        <a14:backgroundMark x1="59286" y1="83603" x2="59286" y2="83603"/>
                        <a14:backgroundMark x1="58095" y1="83603" x2="58095" y2="83603"/>
                        <a14:backgroundMark x1="54881" y1="84065" x2="54881" y2="84065"/>
                        <a14:backgroundMark x1="56548" y1="83834" x2="56548" y2="83834"/>
                        <a14:backgroundMark x1="63333" y1="84065" x2="63333" y2="84065"/>
                        <a14:backgroundMark x1="62024" y1="84065" x2="62024" y2="84065"/>
                        <a14:backgroundMark x1="25357" y1="90069" x2="25357" y2="900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52224" y="9082975"/>
            <a:ext cx="2146829" cy="1106639"/>
          </a:xfrm>
          <a:prstGeom prst="rect">
            <a:avLst/>
          </a:prstGeom>
        </p:spPr>
      </p:pic>
      <p:sp>
        <p:nvSpPr>
          <p:cNvPr id="151" name="Rectangle 150">
            <a:extLst>
              <a:ext uri="{FF2B5EF4-FFF2-40B4-BE49-F238E27FC236}">
                <a16:creationId xmlns:a16="http://schemas.microsoft.com/office/drawing/2014/main" id="{4AA44606-7439-4B5D-AE28-02559D50478D}"/>
              </a:ext>
            </a:extLst>
          </p:cNvPr>
          <p:cNvSpPr/>
          <p:nvPr/>
        </p:nvSpPr>
        <p:spPr>
          <a:xfrm>
            <a:off x="11378565" y="8900160"/>
            <a:ext cx="104775" cy="1828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3" name="Picture 152">
            <a:extLst>
              <a:ext uri="{FF2B5EF4-FFF2-40B4-BE49-F238E27FC236}">
                <a16:creationId xmlns:a16="http://schemas.microsoft.com/office/drawing/2014/main" id="{BEA1854F-5DD5-41A3-9B5A-DC5015BB3E27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BEBA8EAE-BF5A-486C-A8C5-ECC9F3942E4B}">
                <a14:imgProps xmlns:a14="http://schemas.microsoft.com/office/drawing/2010/main">
                  <a14:imgLayer r:embed="rId34">
                    <a14:imgEffect>
                      <a14:backgroundRemoval t="8092" b="89981" l="10000" r="90000">
                        <a14:foregroundMark x1="57738" y1="87861" x2="55595" y2="89595"/>
                        <a14:foregroundMark x1="39762" y1="12524" x2="41310" y2="10790"/>
                        <a14:foregroundMark x1="45000" y1="12524" x2="45000" y2="809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53884" y="8836632"/>
            <a:ext cx="2186354" cy="1350855"/>
          </a:xfrm>
          <a:prstGeom prst="rect">
            <a:avLst/>
          </a:prstGeom>
        </p:spPr>
      </p:pic>
      <p:pic>
        <p:nvPicPr>
          <p:cNvPr id="168" name="Picture 167">
            <a:extLst>
              <a:ext uri="{FF2B5EF4-FFF2-40B4-BE49-F238E27FC236}">
                <a16:creationId xmlns:a16="http://schemas.microsoft.com/office/drawing/2014/main" id="{47EF5725-010F-477C-8018-D4EE246159CE}"/>
              </a:ext>
            </a:extLst>
          </p:cNvPr>
          <p:cNvPicPr>
            <a:picLocks noChangeAspect="1"/>
          </p:cNvPicPr>
          <p:nvPr/>
        </p:nvPicPr>
        <p:blipFill rotWithShape="1">
          <a:blip r:embed="rId35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12" t="15149" r="8855" b="4730"/>
          <a:stretch/>
        </p:blipFill>
        <p:spPr>
          <a:xfrm>
            <a:off x="10985987" y="17119107"/>
            <a:ext cx="10377077" cy="10097312"/>
          </a:xfrm>
          <a:prstGeom prst="ellipse">
            <a:avLst/>
          </a:prstGeom>
          <a:ln>
            <a:noFill/>
          </a:ln>
          <a:effectLst>
            <a:softEdge rad="635000"/>
          </a:effectLst>
        </p:spPr>
      </p:pic>
    </p:spTree>
    <p:extLst>
      <p:ext uri="{BB962C8B-B14F-4D97-AF65-F5344CB8AC3E}">
        <p14:creationId xmlns:p14="http://schemas.microsoft.com/office/powerpoint/2010/main" val="7713787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7215</TotalTime>
  <Words>488</Words>
  <Application>Microsoft Office PowerPoint</Application>
  <PresentationFormat>Custom</PresentationFormat>
  <Paragraphs>166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Arial</vt:lpstr>
      <vt:lpstr>Calibri</vt:lpstr>
      <vt:lpstr>Calibri Light</vt:lpstr>
      <vt:lpstr>Cambria Math</vt:lpstr>
      <vt:lpstr>Gisha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Sim Gutfreund</dc:creator>
  <cp:lastModifiedBy>Sim Gutfreund</cp:lastModifiedBy>
  <cp:revision>229</cp:revision>
  <cp:lastPrinted>2019-06-12T20:26:18Z</cp:lastPrinted>
  <dcterms:created xsi:type="dcterms:W3CDTF">2019-05-26T20:24:05Z</dcterms:created>
  <dcterms:modified xsi:type="dcterms:W3CDTF">2019-06-16T10:24:44Z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lassification">
    <vt:lpwstr>NoClassification</vt:lpwstr>
  </property>
  <property fmtid="{D5CDD505-2E9C-101B-9397-08002B2CF9AE}" pid="3" name="ClassificationDisplay">
    <vt:lpwstr>[No Classification] </vt:lpwstr>
  </property>
  <property fmtid="{D5CDD505-2E9C-101B-9397-08002B2CF9AE}" pid="4" name="Verifier">
    <vt:lpwstr>IyCHJSc6Ni2APpMzOzkqPA==</vt:lpwstr>
  </property>
  <property fmtid="{D5CDD505-2E9C-101B-9397-08002B2CF9AE}" pid="5" name="PolicyName">
    <vt:lpwstr>IyBkiiooNjePMZkxLiQsPTo=</vt:lpwstr>
  </property>
  <property fmtid="{D5CDD505-2E9C-101B-9397-08002B2CF9AE}" pid="6" name="PolicyID">
    <vt:lpwstr/>
  </property>
  <property fmtid="{D5CDD505-2E9C-101B-9397-08002B2CF9AE}" pid="7" name="DomainID">
    <vt:lpwstr/>
  </property>
  <property fmtid="{D5CDD505-2E9C-101B-9397-08002B2CF9AE}" pid="8" name="HText">
    <vt:lpwstr/>
  </property>
  <property fmtid="{D5CDD505-2E9C-101B-9397-08002B2CF9AE}" pid="9" name="FText">
    <vt:lpwstr/>
  </property>
  <property fmtid="{D5CDD505-2E9C-101B-9397-08002B2CF9AE}" pid="10" name="WMark">
    <vt:lpwstr/>
  </property>
  <property fmtid="{D5CDD505-2E9C-101B-9397-08002B2CF9AE}" pid="11" name="Set">
    <vt:lpwstr>Ky4oOiM=</vt:lpwstr>
  </property>
  <property fmtid="{D5CDD505-2E9C-101B-9397-08002B2CF9AE}" pid="12" name="Version">
    <vt:lpwstr>Xw==</vt:lpwstr>
  </property>
  <property fmtid="{D5CDD505-2E9C-101B-9397-08002B2CF9AE}" pid="13" name="lqminfo">
    <vt:i4>1</vt:i4>
  </property>
  <property fmtid="{D5CDD505-2E9C-101B-9397-08002B2CF9AE}" pid="14" name="lqmsess">
    <vt:lpwstr>cd5f21e4-4327-4f6e-8b64-b64184116ad2</vt:lpwstr>
  </property>
</Properties>
</file>